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473" r:id="rId3"/>
    <p:sldId id="350" r:id="rId4"/>
    <p:sldId id="476" r:id="rId5"/>
    <p:sldId id="479" r:id="rId6"/>
    <p:sldId id="461" r:id="rId7"/>
    <p:sldId id="472" r:id="rId8"/>
    <p:sldId id="464" r:id="rId9"/>
    <p:sldId id="475" r:id="rId10"/>
    <p:sldId id="474" r:id="rId11"/>
    <p:sldId id="480" r:id="rId12"/>
    <p:sldId id="465" r:id="rId13"/>
    <p:sldId id="478" r:id="rId14"/>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8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D60093"/>
    <a:srgbClr val="FF9933"/>
    <a:srgbClr val="0066FF"/>
    <a:srgbClr val="FBE5D6"/>
    <a:srgbClr val="F8CBAD"/>
    <a:srgbClr val="F4B183"/>
    <a:srgbClr val="9999FF"/>
    <a:srgbClr val="CC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7" autoAdjust="0"/>
    <p:restoredTop sz="91824" autoAdjust="0"/>
  </p:normalViewPr>
  <p:slideViewPr>
    <p:cSldViewPr>
      <p:cViewPr varScale="1">
        <p:scale>
          <a:sx n="100" d="100"/>
          <a:sy n="100" d="100"/>
        </p:scale>
        <p:origin x="1144" y="176"/>
      </p:cViewPr>
      <p:guideLst>
        <p:guide orient="horz" pos="1281"/>
        <p:guide pos="3840"/>
      </p:guideLst>
    </p:cSldViewPr>
  </p:slideViewPr>
  <p:notesTextViewPr>
    <p:cViewPr>
      <p:scale>
        <a:sx n="3" d="2"/>
        <a:sy n="3" d="2"/>
      </p:scale>
      <p:origin x="0" y="0"/>
    </p:cViewPr>
  </p:notesTextViewPr>
  <p:sorterViewPr>
    <p:cViewPr>
      <p:scale>
        <a:sx n="110" d="100"/>
        <a:sy n="110" d="100"/>
      </p:scale>
      <p:origin x="0" y="-10542"/>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C6BA5-8C8E-4C56-9A1D-1018DF6AA6D3}"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US"/>
        </a:p>
      </dgm:t>
    </dgm:pt>
    <dgm:pt modelId="{66676758-9659-46CC-967F-880C9D438F32}">
      <dgm:prSet phldrT="[Text]" custT="1"/>
      <dgm:spPr/>
      <dgm:t>
        <a:bodyPr/>
        <a:lstStyle/>
        <a:p>
          <a:r>
            <a:rPr lang="en-GB" sz="3200" dirty="0">
              <a:latin typeface="Arial" panose="020B0604020202020204" pitchFamily="34" charset="0"/>
              <a:cs typeface="Arial" panose="020B0604020202020204" pitchFamily="34" charset="0"/>
            </a:rPr>
            <a:t>CIOT</a:t>
          </a:r>
        </a:p>
        <a:p>
          <a:r>
            <a:rPr lang="en-GB" sz="2000" dirty="0">
              <a:latin typeface="Arial" panose="020B0604020202020204" pitchFamily="34" charset="0"/>
              <a:cs typeface="Arial" panose="020B0604020202020204" pitchFamily="34" charset="0"/>
            </a:rPr>
            <a:t>- Primary purpose to promote education in taxation</a:t>
          </a:r>
          <a:endParaRPr lang="en-US" sz="2000" dirty="0">
            <a:latin typeface="Arial" panose="020B0604020202020204" pitchFamily="34" charset="0"/>
            <a:cs typeface="Arial" panose="020B0604020202020204" pitchFamily="34" charset="0"/>
          </a:endParaRPr>
        </a:p>
      </dgm:t>
    </dgm:pt>
    <dgm:pt modelId="{9462A111-6D30-4879-AE5A-A0DD00CF6902}" type="parTrans" cxnId="{3233802A-1C2E-48E9-8D59-72F011F658A3}">
      <dgm:prSet/>
      <dgm:spPr/>
      <dgm:t>
        <a:bodyPr/>
        <a:lstStyle/>
        <a:p>
          <a:endParaRPr lang="en-US" sz="3600">
            <a:latin typeface="Arial" panose="020B0604020202020204" pitchFamily="34" charset="0"/>
            <a:cs typeface="Arial" panose="020B0604020202020204" pitchFamily="34" charset="0"/>
          </a:endParaRPr>
        </a:p>
      </dgm:t>
    </dgm:pt>
    <dgm:pt modelId="{BA336359-735D-48C5-B72E-A18642926794}" type="sibTrans" cxnId="{3233802A-1C2E-48E9-8D59-72F011F658A3}">
      <dgm:prSet/>
      <dgm:spPr/>
      <dgm:t>
        <a:bodyPr/>
        <a:lstStyle/>
        <a:p>
          <a:endParaRPr lang="en-US" sz="3600">
            <a:latin typeface="Arial" panose="020B0604020202020204" pitchFamily="34" charset="0"/>
            <a:cs typeface="Arial" panose="020B0604020202020204" pitchFamily="34" charset="0"/>
          </a:endParaRPr>
        </a:p>
      </dgm:t>
    </dgm:pt>
    <dgm:pt modelId="{B3B3CBD6-AED4-4AB3-94A2-01F8768E8F85}">
      <dgm:prSet phldrT="[Text]" custT="1"/>
      <dgm:spPr/>
      <dgm:t>
        <a:bodyPr/>
        <a:lstStyle/>
        <a:p>
          <a:r>
            <a:rPr lang="en-GB" sz="3200" dirty="0">
              <a:latin typeface="Arial" panose="020B0604020202020204" pitchFamily="34" charset="0"/>
              <a:cs typeface="Arial" panose="020B0604020202020204" pitchFamily="34" charset="0"/>
            </a:rPr>
            <a:t>TABF</a:t>
          </a:r>
        </a:p>
        <a:p>
          <a:r>
            <a:rPr lang="en-GB" sz="2000" dirty="0">
              <a:latin typeface="Arial" panose="020B0604020202020204" pitchFamily="34" charset="0"/>
              <a:cs typeface="Arial" panose="020B0604020202020204" pitchFamily="34" charset="0"/>
            </a:rPr>
            <a:t>- Supports general tax education under its policies and professional tax education for those suffering hardship</a:t>
          </a:r>
          <a:endParaRPr lang="en-US" sz="2000" dirty="0">
            <a:latin typeface="Arial" panose="020B0604020202020204" pitchFamily="34" charset="0"/>
            <a:cs typeface="Arial" panose="020B0604020202020204" pitchFamily="34" charset="0"/>
          </a:endParaRPr>
        </a:p>
      </dgm:t>
    </dgm:pt>
    <dgm:pt modelId="{DC36DFB3-5F68-4A19-BAFD-C6B6001C0527}" type="parTrans" cxnId="{FE955A8E-8556-4BD6-8ABD-58183361CD09}">
      <dgm:prSet/>
      <dgm:spPr/>
      <dgm:t>
        <a:bodyPr/>
        <a:lstStyle/>
        <a:p>
          <a:endParaRPr lang="en-US" sz="3600">
            <a:latin typeface="Arial" panose="020B0604020202020204" pitchFamily="34" charset="0"/>
            <a:cs typeface="Arial" panose="020B0604020202020204" pitchFamily="34" charset="0"/>
          </a:endParaRPr>
        </a:p>
      </dgm:t>
    </dgm:pt>
    <dgm:pt modelId="{83B07788-F3F9-4C82-B374-4EE7A1E06809}" type="sibTrans" cxnId="{FE955A8E-8556-4BD6-8ABD-58183361CD09}">
      <dgm:prSet/>
      <dgm:spPr/>
      <dgm:t>
        <a:bodyPr/>
        <a:lstStyle/>
        <a:p>
          <a:endParaRPr lang="en-US" sz="3600">
            <a:latin typeface="Arial" panose="020B0604020202020204" pitchFamily="34" charset="0"/>
            <a:cs typeface="Arial" panose="020B0604020202020204" pitchFamily="34" charset="0"/>
          </a:endParaRPr>
        </a:p>
      </dgm:t>
    </dgm:pt>
    <dgm:pt modelId="{4FD75516-D365-4C07-ADD9-516538BCFB99}">
      <dgm:prSet phldrT="[Text]" custT="1"/>
      <dgm:spPr/>
      <dgm:t>
        <a:bodyPr/>
        <a:lstStyle/>
        <a:p>
          <a:r>
            <a:rPr lang="en-GB" sz="3200" dirty="0">
              <a:latin typeface="Arial" panose="020B0604020202020204" pitchFamily="34" charset="0"/>
              <a:cs typeface="Arial" panose="020B0604020202020204" pitchFamily="34" charset="0"/>
            </a:rPr>
            <a:t>ATT</a:t>
          </a:r>
        </a:p>
        <a:p>
          <a:r>
            <a:rPr lang="en-GB" sz="2000" dirty="0">
              <a:latin typeface="Arial" panose="020B0604020202020204" pitchFamily="34" charset="0"/>
              <a:cs typeface="Arial" panose="020B0604020202020204" pitchFamily="34" charset="0"/>
            </a:rPr>
            <a:t>- Primary objective to promote education &amp; the study of tax administration &amp; practice</a:t>
          </a:r>
        </a:p>
        <a:p>
          <a:endParaRPr lang="en-GB" sz="2000" dirty="0">
            <a:latin typeface="Arial" panose="020B0604020202020204" pitchFamily="34" charset="0"/>
            <a:cs typeface="Arial" panose="020B0604020202020204" pitchFamily="34" charset="0"/>
          </a:endParaRPr>
        </a:p>
      </dgm:t>
    </dgm:pt>
    <dgm:pt modelId="{3A7CC4EA-BC03-475C-9F2C-2CCA42B04419}" type="parTrans" cxnId="{4E237841-5022-4A97-A4DD-A41421BE64A9}">
      <dgm:prSet/>
      <dgm:spPr/>
      <dgm:t>
        <a:bodyPr/>
        <a:lstStyle/>
        <a:p>
          <a:endParaRPr lang="en-US" sz="3600">
            <a:latin typeface="Arial" panose="020B0604020202020204" pitchFamily="34" charset="0"/>
            <a:cs typeface="Arial" panose="020B0604020202020204" pitchFamily="34" charset="0"/>
          </a:endParaRPr>
        </a:p>
      </dgm:t>
    </dgm:pt>
    <dgm:pt modelId="{0208EC07-0BA4-479F-916F-16C7919E3061}" type="sibTrans" cxnId="{4E237841-5022-4A97-A4DD-A41421BE64A9}">
      <dgm:prSet/>
      <dgm:spPr/>
      <dgm:t>
        <a:bodyPr/>
        <a:lstStyle/>
        <a:p>
          <a:endParaRPr lang="en-US" sz="3600">
            <a:latin typeface="Arial" panose="020B0604020202020204" pitchFamily="34" charset="0"/>
            <a:cs typeface="Arial" panose="020B0604020202020204" pitchFamily="34" charset="0"/>
          </a:endParaRPr>
        </a:p>
      </dgm:t>
    </dgm:pt>
    <dgm:pt modelId="{2FF139F2-0AA8-411D-8564-D9AD55BE9BBA}">
      <dgm:prSet phldrT="[Text]" custT="1"/>
      <dgm:spPr/>
      <dgm:t>
        <a:bodyPr/>
        <a:lstStyle/>
        <a:p>
          <a:r>
            <a:rPr lang="en-GB" sz="3200" dirty="0">
              <a:latin typeface="Arial" panose="020B0604020202020204" pitchFamily="34" charset="0"/>
              <a:cs typeface="Arial" panose="020B0604020202020204" pitchFamily="34" charset="0"/>
            </a:rPr>
            <a:t>TACT</a:t>
          </a:r>
        </a:p>
        <a:p>
          <a:r>
            <a:rPr lang="en-GB" sz="2000" dirty="0">
              <a:latin typeface="Arial" panose="020B0604020202020204" pitchFamily="34" charset="0"/>
              <a:cs typeface="Arial" panose="020B0604020202020204" pitchFamily="34" charset="0"/>
            </a:rPr>
            <a:t>- Supports education under its policies</a:t>
          </a:r>
          <a:endParaRPr lang="en-US" sz="2000" dirty="0">
            <a:latin typeface="Arial" panose="020B0604020202020204" pitchFamily="34" charset="0"/>
            <a:cs typeface="Arial" panose="020B0604020202020204" pitchFamily="34" charset="0"/>
          </a:endParaRPr>
        </a:p>
      </dgm:t>
    </dgm:pt>
    <dgm:pt modelId="{96F20CE9-BE40-43C9-84D8-521D4CDDE087}" type="parTrans" cxnId="{F27A6305-49B3-45DA-B04C-E3A3C9774B50}">
      <dgm:prSet/>
      <dgm:spPr/>
      <dgm:t>
        <a:bodyPr/>
        <a:lstStyle/>
        <a:p>
          <a:endParaRPr lang="en-US" sz="3600">
            <a:latin typeface="Arial" panose="020B0604020202020204" pitchFamily="34" charset="0"/>
            <a:cs typeface="Arial" panose="020B0604020202020204" pitchFamily="34" charset="0"/>
          </a:endParaRPr>
        </a:p>
      </dgm:t>
    </dgm:pt>
    <dgm:pt modelId="{59E3E291-DF9B-4DEF-AA9F-94DCF82DD3DE}" type="sibTrans" cxnId="{F27A6305-49B3-45DA-B04C-E3A3C9774B50}">
      <dgm:prSet/>
      <dgm:spPr/>
      <dgm:t>
        <a:bodyPr/>
        <a:lstStyle/>
        <a:p>
          <a:endParaRPr lang="en-US" sz="3600">
            <a:latin typeface="Arial" panose="020B0604020202020204" pitchFamily="34" charset="0"/>
            <a:cs typeface="Arial" panose="020B0604020202020204" pitchFamily="34" charset="0"/>
          </a:endParaRPr>
        </a:p>
      </dgm:t>
    </dgm:pt>
    <dgm:pt modelId="{78B3E72C-1D48-4886-8326-0EABC2DB8B91}">
      <dgm:prSet phldrT="[Text]" custT="1"/>
      <dgm:spPr>
        <a:solidFill>
          <a:srgbClr val="9999FF"/>
        </a:solidFill>
      </dgm:spPr>
      <dgm:t>
        <a:bodyPr/>
        <a:lstStyle/>
        <a:p>
          <a:r>
            <a:rPr lang="en-GB" sz="1800" i="1" dirty="0">
              <a:solidFill>
                <a:srgbClr val="FFFFFF"/>
              </a:solidFill>
              <a:latin typeface="Arial" panose="020B0604020202020204" pitchFamily="34" charset="0"/>
              <a:cs typeface="Arial" panose="020B0604020202020204" pitchFamily="34" charset="0"/>
            </a:rPr>
            <a:t>Complementary objectives &amp; policies in education</a:t>
          </a:r>
        </a:p>
        <a:p>
          <a:r>
            <a:rPr lang="en-GB" sz="1800" i="1" dirty="0">
              <a:solidFill>
                <a:srgbClr val="FFFFFF"/>
              </a:solidFill>
              <a:latin typeface="Arial" panose="020B0604020202020204" pitchFamily="34" charset="0"/>
              <a:cs typeface="Arial" panose="020B0604020202020204" pitchFamily="34" charset="0"/>
            </a:rPr>
            <a:t>Great collaboration</a:t>
          </a:r>
          <a:endParaRPr lang="en-US" sz="2800" i="1" dirty="0">
            <a:solidFill>
              <a:srgbClr val="FFFFFF"/>
            </a:solidFill>
            <a:latin typeface="Arial" panose="020B0604020202020204" pitchFamily="34" charset="0"/>
            <a:cs typeface="Arial" panose="020B0604020202020204" pitchFamily="34" charset="0"/>
          </a:endParaRPr>
        </a:p>
      </dgm:t>
    </dgm:pt>
    <dgm:pt modelId="{44E60F5D-EA2B-4407-8218-0DFE8FEF553E}" type="sibTrans" cxnId="{06F28B5A-7AA2-4554-B360-8CA93C3C7816}">
      <dgm:prSet/>
      <dgm:spPr/>
      <dgm:t>
        <a:bodyPr/>
        <a:lstStyle/>
        <a:p>
          <a:endParaRPr lang="en-US" sz="3600">
            <a:latin typeface="Arial" panose="020B0604020202020204" pitchFamily="34" charset="0"/>
            <a:cs typeface="Arial" panose="020B0604020202020204" pitchFamily="34" charset="0"/>
          </a:endParaRPr>
        </a:p>
      </dgm:t>
    </dgm:pt>
    <dgm:pt modelId="{04B8482D-3438-42A9-8361-3247CA3C8245}" type="parTrans" cxnId="{06F28B5A-7AA2-4554-B360-8CA93C3C7816}">
      <dgm:prSet/>
      <dgm:spPr/>
      <dgm:t>
        <a:bodyPr/>
        <a:lstStyle/>
        <a:p>
          <a:endParaRPr lang="en-US" sz="3600">
            <a:latin typeface="Arial" panose="020B0604020202020204" pitchFamily="34" charset="0"/>
            <a:cs typeface="Arial" panose="020B0604020202020204" pitchFamily="34" charset="0"/>
          </a:endParaRPr>
        </a:p>
      </dgm:t>
    </dgm:pt>
    <dgm:pt modelId="{602B26A1-CE8E-49E2-B387-7B9A8D5E4F74}" type="pres">
      <dgm:prSet presAssocID="{1AEC6BA5-8C8E-4C56-9A1D-1018DF6AA6D3}" presName="diagram" presStyleCnt="0">
        <dgm:presLayoutVars>
          <dgm:chMax val="1"/>
          <dgm:dir/>
          <dgm:animLvl val="ctr"/>
          <dgm:resizeHandles val="exact"/>
        </dgm:presLayoutVars>
      </dgm:prSet>
      <dgm:spPr/>
    </dgm:pt>
    <dgm:pt modelId="{0D2BFCF6-81F2-4FE2-BD81-6345C1680942}" type="pres">
      <dgm:prSet presAssocID="{1AEC6BA5-8C8E-4C56-9A1D-1018DF6AA6D3}" presName="matrix" presStyleCnt="0"/>
      <dgm:spPr/>
    </dgm:pt>
    <dgm:pt modelId="{DB686B93-C212-4CD4-BC31-2A682879DB61}" type="pres">
      <dgm:prSet presAssocID="{1AEC6BA5-8C8E-4C56-9A1D-1018DF6AA6D3}" presName="tile1" presStyleLbl="node1" presStyleIdx="0" presStyleCnt="4"/>
      <dgm:spPr/>
    </dgm:pt>
    <dgm:pt modelId="{FD485789-37EE-47F8-8018-CBB43BBF63F0}" type="pres">
      <dgm:prSet presAssocID="{1AEC6BA5-8C8E-4C56-9A1D-1018DF6AA6D3}" presName="tile1text" presStyleLbl="node1" presStyleIdx="0" presStyleCnt="4">
        <dgm:presLayoutVars>
          <dgm:chMax val="0"/>
          <dgm:chPref val="0"/>
          <dgm:bulletEnabled val="1"/>
        </dgm:presLayoutVars>
      </dgm:prSet>
      <dgm:spPr/>
    </dgm:pt>
    <dgm:pt modelId="{DCE3A840-EF90-4219-BCFF-1CDEE5D6DA49}" type="pres">
      <dgm:prSet presAssocID="{1AEC6BA5-8C8E-4C56-9A1D-1018DF6AA6D3}" presName="tile2" presStyleLbl="node1" presStyleIdx="1" presStyleCnt="4" custLinFactNeighborY="-17328"/>
      <dgm:spPr/>
    </dgm:pt>
    <dgm:pt modelId="{8D26106F-6CAD-4441-9B32-219DBFEA0CCD}" type="pres">
      <dgm:prSet presAssocID="{1AEC6BA5-8C8E-4C56-9A1D-1018DF6AA6D3}" presName="tile2text" presStyleLbl="node1" presStyleIdx="1" presStyleCnt="4">
        <dgm:presLayoutVars>
          <dgm:chMax val="0"/>
          <dgm:chPref val="0"/>
          <dgm:bulletEnabled val="1"/>
        </dgm:presLayoutVars>
      </dgm:prSet>
      <dgm:spPr/>
    </dgm:pt>
    <dgm:pt modelId="{3A5FF708-48E7-43D3-8BDF-52983518F275}" type="pres">
      <dgm:prSet presAssocID="{1AEC6BA5-8C8E-4C56-9A1D-1018DF6AA6D3}" presName="tile3" presStyleLbl="node1" presStyleIdx="2" presStyleCnt="4" custLinFactNeighborX="344" custLinFactNeighborY="-1059"/>
      <dgm:spPr/>
    </dgm:pt>
    <dgm:pt modelId="{A94C578A-1101-4A99-8F20-9A5D654BA53F}" type="pres">
      <dgm:prSet presAssocID="{1AEC6BA5-8C8E-4C56-9A1D-1018DF6AA6D3}" presName="tile3text" presStyleLbl="node1" presStyleIdx="2" presStyleCnt="4">
        <dgm:presLayoutVars>
          <dgm:chMax val="0"/>
          <dgm:chPref val="0"/>
          <dgm:bulletEnabled val="1"/>
        </dgm:presLayoutVars>
      </dgm:prSet>
      <dgm:spPr/>
    </dgm:pt>
    <dgm:pt modelId="{05025C16-0C13-4D4E-B16B-588FF66AC11A}" type="pres">
      <dgm:prSet presAssocID="{1AEC6BA5-8C8E-4C56-9A1D-1018DF6AA6D3}" presName="tile4" presStyleLbl="node1" presStyleIdx="3" presStyleCnt="4" custLinFactNeighborY="-1059"/>
      <dgm:spPr/>
    </dgm:pt>
    <dgm:pt modelId="{C4EF7C2E-F91A-4DCA-9046-5D3CE4716C8E}" type="pres">
      <dgm:prSet presAssocID="{1AEC6BA5-8C8E-4C56-9A1D-1018DF6AA6D3}" presName="tile4text" presStyleLbl="node1" presStyleIdx="3" presStyleCnt="4">
        <dgm:presLayoutVars>
          <dgm:chMax val="0"/>
          <dgm:chPref val="0"/>
          <dgm:bulletEnabled val="1"/>
        </dgm:presLayoutVars>
      </dgm:prSet>
      <dgm:spPr/>
    </dgm:pt>
    <dgm:pt modelId="{608191ED-707C-4A12-986F-283A3FAD6C48}" type="pres">
      <dgm:prSet presAssocID="{1AEC6BA5-8C8E-4C56-9A1D-1018DF6AA6D3}" presName="centerTile" presStyleLbl="fgShp" presStyleIdx="0" presStyleCnt="1" custScaleX="129183" custScaleY="88950">
        <dgm:presLayoutVars>
          <dgm:chMax val="0"/>
          <dgm:chPref val="0"/>
        </dgm:presLayoutVars>
      </dgm:prSet>
      <dgm:spPr/>
    </dgm:pt>
  </dgm:ptLst>
  <dgm:cxnLst>
    <dgm:cxn modelId="{F27A6305-49B3-45DA-B04C-E3A3C9774B50}" srcId="{78B3E72C-1D48-4886-8326-0EABC2DB8B91}" destId="{2FF139F2-0AA8-411D-8564-D9AD55BE9BBA}" srcOrd="3" destOrd="0" parTransId="{96F20CE9-BE40-43C9-84D8-521D4CDDE087}" sibTransId="{59E3E291-DF9B-4DEF-AA9F-94DCF82DD3DE}"/>
    <dgm:cxn modelId="{3233802A-1C2E-48E9-8D59-72F011F658A3}" srcId="{78B3E72C-1D48-4886-8326-0EABC2DB8B91}" destId="{66676758-9659-46CC-967F-880C9D438F32}" srcOrd="0" destOrd="0" parTransId="{9462A111-6D30-4879-AE5A-A0DD00CF6902}" sibTransId="{BA336359-735D-48C5-B72E-A18642926794}"/>
    <dgm:cxn modelId="{4519A137-FBB1-4B71-B6B8-57D6AEC4BDCA}" type="presOf" srcId="{66676758-9659-46CC-967F-880C9D438F32}" destId="{FD485789-37EE-47F8-8018-CBB43BBF63F0}" srcOrd="1" destOrd="0" presId="urn:microsoft.com/office/officeart/2005/8/layout/matrix1"/>
    <dgm:cxn modelId="{4E237841-5022-4A97-A4DD-A41421BE64A9}" srcId="{78B3E72C-1D48-4886-8326-0EABC2DB8B91}" destId="{4FD75516-D365-4C07-ADD9-516538BCFB99}" srcOrd="2" destOrd="0" parTransId="{3A7CC4EA-BC03-475C-9F2C-2CCA42B04419}" sibTransId="{0208EC07-0BA4-479F-916F-16C7919E3061}"/>
    <dgm:cxn modelId="{16FCFC57-5EE0-48A6-9502-6C23C5946642}" type="presOf" srcId="{2FF139F2-0AA8-411D-8564-D9AD55BE9BBA}" destId="{05025C16-0C13-4D4E-B16B-588FF66AC11A}" srcOrd="0" destOrd="0" presId="urn:microsoft.com/office/officeart/2005/8/layout/matrix1"/>
    <dgm:cxn modelId="{06F28B5A-7AA2-4554-B360-8CA93C3C7816}" srcId="{1AEC6BA5-8C8E-4C56-9A1D-1018DF6AA6D3}" destId="{78B3E72C-1D48-4886-8326-0EABC2DB8B91}" srcOrd="0" destOrd="0" parTransId="{04B8482D-3438-42A9-8361-3247CA3C8245}" sibTransId="{44E60F5D-EA2B-4407-8218-0DFE8FEF553E}"/>
    <dgm:cxn modelId="{3AC82767-07E4-4812-A31E-B91837A3FFFA}" type="presOf" srcId="{B3B3CBD6-AED4-4AB3-94A2-01F8768E8F85}" destId="{8D26106F-6CAD-4441-9B32-219DBFEA0CCD}" srcOrd="1" destOrd="0" presId="urn:microsoft.com/office/officeart/2005/8/layout/matrix1"/>
    <dgm:cxn modelId="{5A08CF6D-CE65-4526-B435-607249944A63}" type="presOf" srcId="{4FD75516-D365-4C07-ADD9-516538BCFB99}" destId="{A94C578A-1101-4A99-8F20-9A5D654BA53F}" srcOrd="1" destOrd="0" presId="urn:microsoft.com/office/officeart/2005/8/layout/matrix1"/>
    <dgm:cxn modelId="{99267285-BF65-41CB-982B-280E07A39C2A}" type="presOf" srcId="{1AEC6BA5-8C8E-4C56-9A1D-1018DF6AA6D3}" destId="{602B26A1-CE8E-49E2-B387-7B9A8D5E4F74}" srcOrd="0" destOrd="0" presId="urn:microsoft.com/office/officeart/2005/8/layout/matrix1"/>
    <dgm:cxn modelId="{FE955A8E-8556-4BD6-8ABD-58183361CD09}" srcId="{78B3E72C-1D48-4886-8326-0EABC2DB8B91}" destId="{B3B3CBD6-AED4-4AB3-94A2-01F8768E8F85}" srcOrd="1" destOrd="0" parTransId="{DC36DFB3-5F68-4A19-BAFD-C6B6001C0527}" sibTransId="{83B07788-F3F9-4C82-B374-4EE7A1E06809}"/>
    <dgm:cxn modelId="{1A343B91-CCA7-422C-9850-284BA5EF4BCC}" type="presOf" srcId="{4FD75516-D365-4C07-ADD9-516538BCFB99}" destId="{3A5FF708-48E7-43D3-8BDF-52983518F275}" srcOrd="0" destOrd="0" presId="urn:microsoft.com/office/officeart/2005/8/layout/matrix1"/>
    <dgm:cxn modelId="{38A46A99-BF0B-4395-9D17-42FC5755ADA8}" type="presOf" srcId="{2FF139F2-0AA8-411D-8564-D9AD55BE9BBA}" destId="{C4EF7C2E-F91A-4DCA-9046-5D3CE4716C8E}" srcOrd="1" destOrd="0" presId="urn:microsoft.com/office/officeart/2005/8/layout/matrix1"/>
    <dgm:cxn modelId="{078A5BBA-E775-419F-A1BE-44108A719F35}" type="presOf" srcId="{78B3E72C-1D48-4886-8326-0EABC2DB8B91}" destId="{608191ED-707C-4A12-986F-283A3FAD6C48}" srcOrd="0" destOrd="0" presId="urn:microsoft.com/office/officeart/2005/8/layout/matrix1"/>
    <dgm:cxn modelId="{980D9BCF-DF0E-4A38-BA14-DC533CFB3FC7}" type="presOf" srcId="{B3B3CBD6-AED4-4AB3-94A2-01F8768E8F85}" destId="{DCE3A840-EF90-4219-BCFF-1CDEE5D6DA49}" srcOrd="0" destOrd="0" presId="urn:microsoft.com/office/officeart/2005/8/layout/matrix1"/>
    <dgm:cxn modelId="{8CBE15E0-5207-4780-9530-7A6970FD2D98}" type="presOf" srcId="{66676758-9659-46CC-967F-880C9D438F32}" destId="{DB686B93-C212-4CD4-BC31-2A682879DB61}" srcOrd="0" destOrd="0" presId="urn:microsoft.com/office/officeart/2005/8/layout/matrix1"/>
    <dgm:cxn modelId="{3ED08F59-2FD0-4CED-B7AE-EC480B22D934}" type="presParOf" srcId="{602B26A1-CE8E-49E2-B387-7B9A8D5E4F74}" destId="{0D2BFCF6-81F2-4FE2-BD81-6345C1680942}" srcOrd="0" destOrd="0" presId="urn:microsoft.com/office/officeart/2005/8/layout/matrix1"/>
    <dgm:cxn modelId="{4A3AE905-559B-4B09-B687-56F80543C001}" type="presParOf" srcId="{0D2BFCF6-81F2-4FE2-BD81-6345C1680942}" destId="{DB686B93-C212-4CD4-BC31-2A682879DB61}" srcOrd="0" destOrd="0" presId="urn:microsoft.com/office/officeart/2005/8/layout/matrix1"/>
    <dgm:cxn modelId="{B515D5D0-AD56-4830-BA2A-35D43A9DCB78}" type="presParOf" srcId="{0D2BFCF6-81F2-4FE2-BD81-6345C1680942}" destId="{FD485789-37EE-47F8-8018-CBB43BBF63F0}" srcOrd="1" destOrd="0" presId="urn:microsoft.com/office/officeart/2005/8/layout/matrix1"/>
    <dgm:cxn modelId="{FEB934FD-17ED-48B0-AD09-1B07BB25122E}" type="presParOf" srcId="{0D2BFCF6-81F2-4FE2-BD81-6345C1680942}" destId="{DCE3A840-EF90-4219-BCFF-1CDEE5D6DA49}" srcOrd="2" destOrd="0" presId="urn:microsoft.com/office/officeart/2005/8/layout/matrix1"/>
    <dgm:cxn modelId="{6C56C56D-3A9E-4B7F-8E2C-FB88FF82F2CE}" type="presParOf" srcId="{0D2BFCF6-81F2-4FE2-BD81-6345C1680942}" destId="{8D26106F-6CAD-4441-9B32-219DBFEA0CCD}" srcOrd="3" destOrd="0" presId="urn:microsoft.com/office/officeart/2005/8/layout/matrix1"/>
    <dgm:cxn modelId="{ED397840-EE8C-464B-AEFF-C2C2FD01D5B9}" type="presParOf" srcId="{0D2BFCF6-81F2-4FE2-BD81-6345C1680942}" destId="{3A5FF708-48E7-43D3-8BDF-52983518F275}" srcOrd="4" destOrd="0" presId="urn:microsoft.com/office/officeart/2005/8/layout/matrix1"/>
    <dgm:cxn modelId="{845C8441-C723-4945-8860-6ECB8243B33C}" type="presParOf" srcId="{0D2BFCF6-81F2-4FE2-BD81-6345C1680942}" destId="{A94C578A-1101-4A99-8F20-9A5D654BA53F}" srcOrd="5" destOrd="0" presId="urn:microsoft.com/office/officeart/2005/8/layout/matrix1"/>
    <dgm:cxn modelId="{899033C4-DED7-4FFB-ABFF-366EBD654FE0}" type="presParOf" srcId="{0D2BFCF6-81F2-4FE2-BD81-6345C1680942}" destId="{05025C16-0C13-4D4E-B16B-588FF66AC11A}" srcOrd="6" destOrd="0" presId="urn:microsoft.com/office/officeart/2005/8/layout/matrix1"/>
    <dgm:cxn modelId="{791E08FD-56D4-401C-991C-C5716CB4AA77}" type="presParOf" srcId="{0D2BFCF6-81F2-4FE2-BD81-6345C1680942}" destId="{C4EF7C2E-F91A-4DCA-9046-5D3CE4716C8E}" srcOrd="7" destOrd="0" presId="urn:microsoft.com/office/officeart/2005/8/layout/matrix1"/>
    <dgm:cxn modelId="{9711D3FC-358A-4B05-87F1-2E61F950AB4D}" type="presParOf" srcId="{602B26A1-CE8E-49E2-B387-7B9A8D5E4F74}" destId="{608191ED-707C-4A12-986F-283A3FAD6C48}"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EC6BA5-8C8E-4C56-9A1D-1018DF6AA6D3}"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US"/>
        </a:p>
      </dgm:t>
    </dgm:pt>
    <dgm:pt modelId="{66676758-9659-46CC-967F-880C9D438F32}">
      <dgm:prSet phldrT="[Text]" custT="1"/>
      <dgm:spPr/>
      <dgm:t>
        <a:bodyPr/>
        <a:lstStyle/>
        <a:p>
          <a:r>
            <a:rPr lang="en-GB" sz="3200" dirty="0">
              <a:latin typeface="Arial" panose="020B0604020202020204" pitchFamily="34" charset="0"/>
              <a:cs typeface="Arial" panose="020B0604020202020204" pitchFamily="34" charset="0"/>
            </a:rPr>
            <a:t>Stands</a:t>
          </a:r>
        </a:p>
        <a:p>
          <a:r>
            <a:rPr lang="en-GB" sz="2000" dirty="0">
              <a:latin typeface="Arial" panose="020B0604020202020204" pitchFamily="34" charset="0"/>
              <a:cs typeface="Arial" panose="020B0604020202020204" pitchFamily="34" charset="0"/>
            </a:rPr>
            <a:t>- Primary School Day </a:t>
          </a:r>
          <a:r>
            <a:rPr lang="mr-IN" sz="2000" dirty="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 23</a:t>
          </a:r>
        </a:p>
        <a:p>
          <a:r>
            <a:rPr lang="en-GB" sz="2000" dirty="0">
              <a:latin typeface="Arial" panose="020B0604020202020204" pitchFamily="34" charset="0"/>
              <a:cs typeface="Arial" panose="020B0604020202020204" pitchFamily="34" charset="0"/>
            </a:rPr>
            <a:t>- Senior School Day- 36</a:t>
          </a:r>
        </a:p>
      </dgm:t>
    </dgm:pt>
    <dgm:pt modelId="{9462A111-6D30-4879-AE5A-A0DD00CF6902}" type="parTrans" cxnId="{3233802A-1C2E-48E9-8D59-72F011F658A3}">
      <dgm:prSet/>
      <dgm:spPr/>
      <dgm:t>
        <a:bodyPr/>
        <a:lstStyle/>
        <a:p>
          <a:endParaRPr lang="en-US" sz="3600">
            <a:latin typeface="Arial" panose="020B0604020202020204" pitchFamily="34" charset="0"/>
            <a:cs typeface="Arial" panose="020B0604020202020204" pitchFamily="34" charset="0"/>
          </a:endParaRPr>
        </a:p>
      </dgm:t>
    </dgm:pt>
    <dgm:pt modelId="{BA336359-735D-48C5-B72E-A18642926794}" type="sibTrans" cxnId="{3233802A-1C2E-48E9-8D59-72F011F658A3}">
      <dgm:prSet/>
      <dgm:spPr/>
      <dgm:t>
        <a:bodyPr/>
        <a:lstStyle/>
        <a:p>
          <a:endParaRPr lang="en-US" sz="3600">
            <a:latin typeface="Arial" panose="020B0604020202020204" pitchFamily="34" charset="0"/>
            <a:cs typeface="Arial" panose="020B0604020202020204" pitchFamily="34" charset="0"/>
          </a:endParaRPr>
        </a:p>
      </dgm:t>
    </dgm:pt>
    <dgm:pt modelId="{B3B3CBD6-AED4-4AB3-94A2-01F8768E8F85}">
      <dgm:prSet phldrT="[Text]" custT="1"/>
      <dgm:spPr/>
      <dgm:t>
        <a:bodyPr/>
        <a:lstStyle/>
        <a:p>
          <a:r>
            <a:rPr lang="en-GB" sz="3200" dirty="0">
              <a:latin typeface="Arial" panose="020B0604020202020204" pitchFamily="34" charset="0"/>
              <a:cs typeface="Arial" panose="020B0604020202020204" pitchFamily="34" charset="0"/>
            </a:rPr>
            <a:t>Th</a:t>
          </a:r>
        </a:p>
      </dgm:t>
    </dgm:pt>
    <dgm:pt modelId="{DC36DFB3-5F68-4A19-BAFD-C6B6001C0527}" type="parTrans" cxnId="{FE955A8E-8556-4BD6-8ABD-58183361CD09}">
      <dgm:prSet/>
      <dgm:spPr/>
      <dgm:t>
        <a:bodyPr/>
        <a:lstStyle/>
        <a:p>
          <a:endParaRPr lang="en-US" sz="3600">
            <a:latin typeface="Arial" panose="020B0604020202020204" pitchFamily="34" charset="0"/>
            <a:cs typeface="Arial" panose="020B0604020202020204" pitchFamily="34" charset="0"/>
          </a:endParaRPr>
        </a:p>
      </dgm:t>
    </dgm:pt>
    <dgm:pt modelId="{83B07788-F3F9-4C82-B374-4EE7A1E06809}" type="sibTrans" cxnId="{FE955A8E-8556-4BD6-8ABD-58183361CD09}">
      <dgm:prSet/>
      <dgm:spPr/>
      <dgm:t>
        <a:bodyPr/>
        <a:lstStyle/>
        <a:p>
          <a:endParaRPr lang="en-US" sz="3600">
            <a:latin typeface="Arial" panose="020B0604020202020204" pitchFamily="34" charset="0"/>
            <a:cs typeface="Arial" panose="020B0604020202020204" pitchFamily="34" charset="0"/>
          </a:endParaRPr>
        </a:p>
      </dgm:t>
    </dgm:pt>
    <dgm:pt modelId="{4FD75516-D365-4C07-ADD9-516538BCFB99}">
      <dgm:prSet phldrT="[Text]" custT="1"/>
      <dgm:spPr/>
      <dgm:t>
        <a:bodyPr/>
        <a:lstStyle/>
        <a:p>
          <a:r>
            <a:rPr lang="en-GB" sz="3200" dirty="0">
              <a:latin typeface="Arial" panose="020B0604020202020204" pitchFamily="34" charset="0"/>
              <a:cs typeface="Arial" panose="020B0604020202020204" pitchFamily="34" charset="0"/>
            </a:rPr>
            <a:t>Pupils</a:t>
          </a:r>
        </a:p>
        <a:p>
          <a:r>
            <a:rPr lang="en-GB" sz="2000" dirty="0">
              <a:latin typeface="Arial" panose="020B0604020202020204" pitchFamily="34" charset="0"/>
              <a:cs typeface="Arial" panose="020B0604020202020204" pitchFamily="34" charset="0"/>
            </a:rPr>
            <a:t>- Primary- 1369</a:t>
          </a:r>
        </a:p>
        <a:p>
          <a:r>
            <a:rPr lang="en-GB" sz="2000" dirty="0">
              <a:latin typeface="Arial" panose="020B0604020202020204" pitchFamily="34" charset="0"/>
              <a:cs typeface="Arial" panose="020B0604020202020204" pitchFamily="34" charset="0"/>
            </a:rPr>
            <a:t>- Senior - 1822</a:t>
          </a:r>
        </a:p>
        <a:p>
          <a:endParaRPr lang="en-GB" sz="2000" dirty="0">
            <a:latin typeface="Arial" panose="020B0604020202020204" pitchFamily="34" charset="0"/>
            <a:cs typeface="Arial" panose="020B0604020202020204" pitchFamily="34" charset="0"/>
          </a:endParaRPr>
        </a:p>
      </dgm:t>
    </dgm:pt>
    <dgm:pt modelId="{3A7CC4EA-BC03-475C-9F2C-2CCA42B04419}" type="parTrans" cxnId="{4E237841-5022-4A97-A4DD-A41421BE64A9}">
      <dgm:prSet/>
      <dgm:spPr/>
      <dgm:t>
        <a:bodyPr/>
        <a:lstStyle/>
        <a:p>
          <a:endParaRPr lang="en-US" sz="3600">
            <a:latin typeface="Arial" panose="020B0604020202020204" pitchFamily="34" charset="0"/>
            <a:cs typeface="Arial" panose="020B0604020202020204" pitchFamily="34" charset="0"/>
          </a:endParaRPr>
        </a:p>
      </dgm:t>
    </dgm:pt>
    <dgm:pt modelId="{0208EC07-0BA4-479F-916F-16C7919E3061}" type="sibTrans" cxnId="{4E237841-5022-4A97-A4DD-A41421BE64A9}">
      <dgm:prSet/>
      <dgm:spPr/>
      <dgm:t>
        <a:bodyPr/>
        <a:lstStyle/>
        <a:p>
          <a:endParaRPr lang="en-US" sz="3600">
            <a:latin typeface="Arial" panose="020B0604020202020204" pitchFamily="34" charset="0"/>
            <a:cs typeface="Arial" panose="020B0604020202020204" pitchFamily="34" charset="0"/>
          </a:endParaRPr>
        </a:p>
      </dgm:t>
    </dgm:pt>
    <dgm:pt modelId="{2FF139F2-0AA8-411D-8564-D9AD55BE9BBA}">
      <dgm:prSet phldrT="[Text]" custT="1"/>
      <dgm:spPr/>
      <dgm:t>
        <a:bodyPr/>
        <a:lstStyle/>
        <a:p>
          <a:r>
            <a:rPr lang="en-GB" sz="3200" dirty="0">
              <a:latin typeface="Arial" panose="020B0604020202020204" pitchFamily="34" charset="0"/>
              <a:cs typeface="Arial" panose="020B0604020202020204" pitchFamily="34" charset="0"/>
            </a:rPr>
            <a:t>Outcome</a:t>
          </a:r>
        </a:p>
        <a:p>
          <a:r>
            <a:rPr lang="en-GB" sz="2000" dirty="0">
              <a:latin typeface="Arial" panose="020B0604020202020204" pitchFamily="34" charset="0"/>
              <a:cs typeface="Arial" panose="020B0604020202020204" pitchFamily="34" charset="0"/>
            </a:rPr>
            <a:t>- Reached 3,191 of Greater London school children at one event </a:t>
          </a:r>
        </a:p>
        <a:p>
          <a:r>
            <a:rPr lang="en-GB" sz="2000" dirty="0">
              <a:latin typeface="Arial" panose="020B0604020202020204" pitchFamily="34" charset="0"/>
              <a:cs typeface="Arial" panose="020B0604020202020204" pitchFamily="34" charset="0"/>
            </a:rPr>
            <a:t>- School talks</a:t>
          </a:r>
        </a:p>
        <a:p>
          <a:endParaRPr lang="en-US" sz="2000" dirty="0">
            <a:latin typeface="Arial" panose="020B0604020202020204" pitchFamily="34" charset="0"/>
            <a:cs typeface="Arial" panose="020B0604020202020204" pitchFamily="34" charset="0"/>
          </a:endParaRPr>
        </a:p>
      </dgm:t>
    </dgm:pt>
    <dgm:pt modelId="{96F20CE9-BE40-43C9-84D8-521D4CDDE087}" type="parTrans" cxnId="{F27A6305-49B3-45DA-B04C-E3A3C9774B50}">
      <dgm:prSet/>
      <dgm:spPr/>
      <dgm:t>
        <a:bodyPr/>
        <a:lstStyle/>
        <a:p>
          <a:endParaRPr lang="en-US" sz="3600">
            <a:latin typeface="Arial" panose="020B0604020202020204" pitchFamily="34" charset="0"/>
            <a:cs typeface="Arial" panose="020B0604020202020204" pitchFamily="34" charset="0"/>
          </a:endParaRPr>
        </a:p>
      </dgm:t>
    </dgm:pt>
    <dgm:pt modelId="{59E3E291-DF9B-4DEF-AA9F-94DCF82DD3DE}" type="sibTrans" cxnId="{F27A6305-49B3-45DA-B04C-E3A3C9774B50}">
      <dgm:prSet/>
      <dgm:spPr/>
      <dgm:t>
        <a:bodyPr/>
        <a:lstStyle/>
        <a:p>
          <a:endParaRPr lang="en-US" sz="3600">
            <a:latin typeface="Arial" panose="020B0604020202020204" pitchFamily="34" charset="0"/>
            <a:cs typeface="Arial" panose="020B0604020202020204" pitchFamily="34" charset="0"/>
          </a:endParaRPr>
        </a:p>
      </dgm:t>
    </dgm:pt>
    <dgm:pt modelId="{78B3E72C-1D48-4886-8326-0EABC2DB8B91}">
      <dgm:prSet phldrT="[Text]" custT="1"/>
      <dgm:spPr>
        <a:solidFill>
          <a:srgbClr val="9999FF"/>
        </a:solidFill>
      </dgm:spPr>
      <dgm:t>
        <a:bodyPr/>
        <a:lstStyle/>
        <a:p>
          <a:r>
            <a:rPr lang="en-GB" sz="2800" i="1" dirty="0">
              <a:solidFill>
                <a:srgbClr val="FFFFFF"/>
              </a:solidFill>
              <a:latin typeface="Arial" panose="020B0604020202020204" pitchFamily="34" charset="0"/>
              <a:cs typeface="Arial" panose="020B0604020202020204" pitchFamily="34" charset="0"/>
            </a:rPr>
            <a:t>Achieving our objectives</a:t>
          </a:r>
          <a:endParaRPr lang="en-US" sz="2800" i="1" dirty="0">
            <a:solidFill>
              <a:srgbClr val="FFFFFF"/>
            </a:solidFill>
            <a:latin typeface="Arial" panose="020B0604020202020204" pitchFamily="34" charset="0"/>
            <a:cs typeface="Arial" panose="020B0604020202020204" pitchFamily="34" charset="0"/>
          </a:endParaRPr>
        </a:p>
      </dgm:t>
    </dgm:pt>
    <dgm:pt modelId="{44E60F5D-EA2B-4407-8218-0DFE8FEF553E}" type="sibTrans" cxnId="{06F28B5A-7AA2-4554-B360-8CA93C3C7816}">
      <dgm:prSet/>
      <dgm:spPr/>
      <dgm:t>
        <a:bodyPr/>
        <a:lstStyle/>
        <a:p>
          <a:endParaRPr lang="en-US" sz="3600">
            <a:latin typeface="Arial" panose="020B0604020202020204" pitchFamily="34" charset="0"/>
            <a:cs typeface="Arial" panose="020B0604020202020204" pitchFamily="34" charset="0"/>
          </a:endParaRPr>
        </a:p>
      </dgm:t>
    </dgm:pt>
    <dgm:pt modelId="{04B8482D-3438-42A9-8361-3247CA3C8245}" type="parTrans" cxnId="{06F28B5A-7AA2-4554-B360-8CA93C3C7816}">
      <dgm:prSet/>
      <dgm:spPr/>
      <dgm:t>
        <a:bodyPr/>
        <a:lstStyle/>
        <a:p>
          <a:endParaRPr lang="en-US" sz="3600">
            <a:latin typeface="Arial" panose="020B0604020202020204" pitchFamily="34" charset="0"/>
            <a:cs typeface="Arial" panose="020B0604020202020204" pitchFamily="34" charset="0"/>
          </a:endParaRPr>
        </a:p>
      </dgm:t>
    </dgm:pt>
    <dgm:pt modelId="{602B26A1-CE8E-49E2-B387-7B9A8D5E4F74}" type="pres">
      <dgm:prSet presAssocID="{1AEC6BA5-8C8E-4C56-9A1D-1018DF6AA6D3}" presName="diagram" presStyleCnt="0">
        <dgm:presLayoutVars>
          <dgm:chMax val="1"/>
          <dgm:dir/>
          <dgm:animLvl val="ctr"/>
          <dgm:resizeHandles val="exact"/>
        </dgm:presLayoutVars>
      </dgm:prSet>
      <dgm:spPr/>
    </dgm:pt>
    <dgm:pt modelId="{0D2BFCF6-81F2-4FE2-BD81-6345C1680942}" type="pres">
      <dgm:prSet presAssocID="{1AEC6BA5-8C8E-4C56-9A1D-1018DF6AA6D3}" presName="matrix" presStyleCnt="0"/>
      <dgm:spPr/>
    </dgm:pt>
    <dgm:pt modelId="{DB686B93-C212-4CD4-BC31-2A682879DB61}" type="pres">
      <dgm:prSet presAssocID="{1AEC6BA5-8C8E-4C56-9A1D-1018DF6AA6D3}" presName="tile1" presStyleLbl="node1" presStyleIdx="0" presStyleCnt="4"/>
      <dgm:spPr/>
    </dgm:pt>
    <dgm:pt modelId="{FD485789-37EE-47F8-8018-CBB43BBF63F0}" type="pres">
      <dgm:prSet presAssocID="{1AEC6BA5-8C8E-4C56-9A1D-1018DF6AA6D3}" presName="tile1text" presStyleLbl="node1" presStyleIdx="0" presStyleCnt="4">
        <dgm:presLayoutVars>
          <dgm:chMax val="0"/>
          <dgm:chPref val="0"/>
          <dgm:bulletEnabled val="1"/>
        </dgm:presLayoutVars>
      </dgm:prSet>
      <dgm:spPr/>
    </dgm:pt>
    <dgm:pt modelId="{DCE3A840-EF90-4219-BCFF-1CDEE5D6DA49}" type="pres">
      <dgm:prSet presAssocID="{1AEC6BA5-8C8E-4C56-9A1D-1018DF6AA6D3}" presName="tile2" presStyleLbl="node1" presStyleIdx="1" presStyleCnt="4" custScaleY="98499" custLinFactNeighborY="-17328"/>
      <dgm:spPr/>
    </dgm:pt>
    <dgm:pt modelId="{8D26106F-6CAD-4441-9B32-219DBFEA0CCD}" type="pres">
      <dgm:prSet presAssocID="{1AEC6BA5-8C8E-4C56-9A1D-1018DF6AA6D3}" presName="tile2text" presStyleLbl="node1" presStyleIdx="1" presStyleCnt="4">
        <dgm:presLayoutVars>
          <dgm:chMax val="0"/>
          <dgm:chPref val="0"/>
          <dgm:bulletEnabled val="1"/>
        </dgm:presLayoutVars>
      </dgm:prSet>
      <dgm:spPr/>
    </dgm:pt>
    <dgm:pt modelId="{3A5FF708-48E7-43D3-8BDF-52983518F275}" type="pres">
      <dgm:prSet presAssocID="{1AEC6BA5-8C8E-4C56-9A1D-1018DF6AA6D3}" presName="tile3" presStyleLbl="node1" presStyleIdx="2" presStyleCnt="4"/>
      <dgm:spPr/>
    </dgm:pt>
    <dgm:pt modelId="{A94C578A-1101-4A99-8F20-9A5D654BA53F}" type="pres">
      <dgm:prSet presAssocID="{1AEC6BA5-8C8E-4C56-9A1D-1018DF6AA6D3}" presName="tile3text" presStyleLbl="node1" presStyleIdx="2" presStyleCnt="4">
        <dgm:presLayoutVars>
          <dgm:chMax val="0"/>
          <dgm:chPref val="0"/>
          <dgm:bulletEnabled val="1"/>
        </dgm:presLayoutVars>
      </dgm:prSet>
      <dgm:spPr/>
    </dgm:pt>
    <dgm:pt modelId="{05025C16-0C13-4D4E-B16B-588FF66AC11A}" type="pres">
      <dgm:prSet presAssocID="{1AEC6BA5-8C8E-4C56-9A1D-1018DF6AA6D3}" presName="tile4" presStyleLbl="node1" presStyleIdx="3" presStyleCnt="4"/>
      <dgm:spPr/>
    </dgm:pt>
    <dgm:pt modelId="{C4EF7C2E-F91A-4DCA-9046-5D3CE4716C8E}" type="pres">
      <dgm:prSet presAssocID="{1AEC6BA5-8C8E-4C56-9A1D-1018DF6AA6D3}" presName="tile4text" presStyleLbl="node1" presStyleIdx="3" presStyleCnt="4">
        <dgm:presLayoutVars>
          <dgm:chMax val="0"/>
          <dgm:chPref val="0"/>
          <dgm:bulletEnabled val="1"/>
        </dgm:presLayoutVars>
      </dgm:prSet>
      <dgm:spPr/>
    </dgm:pt>
    <dgm:pt modelId="{608191ED-707C-4A12-986F-283A3FAD6C48}" type="pres">
      <dgm:prSet presAssocID="{1AEC6BA5-8C8E-4C56-9A1D-1018DF6AA6D3}" presName="centerTile" presStyleLbl="fgShp" presStyleIdx="0" presStyleCnt="1" custScaleX="129183" custScaleY="65074">
        <dgm:presLayoutVars>
          <dgm:chMax val="0"/>
          <dgm:chPref val="0"/>
        </dgm:presLayoutVars>
      </dgm:prSet>
      <dgm:spPr/>
    </dgm:pt>
  </dgm:ptLst>
  <dgm:cxnLst>
    <dgm:cxn modelId="{F27A6305-49B3-45DA-B04C-E3A3C9774B50}" srcId="{78B3E72C-1D48-4886-8326-0EABC2DB8B91}" destId="{2FF139F2-0AA8-411D-8564-D9AD55BE9BBA}" srcOrd="3" destOrd="0" parTransId="{96F20CE9-BE40-43C9-84D8-521D4CDDE087}" sibTransId="{59E3E291-DF9B-4DEF-AA9F-94DCF82DD3DE}"/>
    <dgm:cxn modelId="{3233802A-1C2E-48E9-8D59-72F011F658A3}" srcId="{78B3E72C-1D48-4886-8326-0EABC2DB8B91}" destId="{66676758-9659-46CC-967F-880C9D438F32}" srcOrd="0" destOrd="0" parTransId="{9462A111-6D30-4879-AE5A-A0DD00CF6902}" sibTransId="{BA336359-735D-48C5-B72E-A18642926794}"/>
    <dgm:cxn modelId="{4519A137-FBB1-4B71-B6B8-57D6AEC4BDCA}" type="presOf" srcId="{66676758-9659-46CC-967F-880C9D438F32}" destId="{FD485789-37EE-47F8-8018-CBB43BBF63F0}" srcOrd="1" destOrd="0" presId="urn:microsoft.com/office/officeart/2005/8/layout/matrix1"/>
    <dgm:cxn modelId="{4E237841-5022-4A97-A4DD-A41421BE64A9}" srcId="{78B3E72C-1D48-4886-8326-0EABC2DB8B91}" destId="{4FD75516-D365-4C07-ADD9-516538BCFB99}" srcOrd="2" destOrd="0" parTransId="{3A7CC4EA-BC03-475C-9F2C-2CCA42B04419}" sibTransId="{0208EC07-0BA4-479F-916F-16C7919E3061}"/>
    <dgm:cxn modelId="{16FCFC57-5EE0-48A6-9502-6C23C5946642}" type="presOf" srcId="{2FF139F2-0AA8-411D-8564-D9AD55BE9BBA}" destId="{05025C16-0C13-4D4E-B16B-588FF66AC11A}" srcOrd="0" destOrd="0" presId="urn:microsoft.com/office/officeart/2005/8/layout/matrix1"/>
    <dgm:cxn modelId="{06F28B5A-7AA2-4554-B360-8CA93C3C7816}" srcId="{1AEC6BA5-8C8E-4C56-9A1D-1018DF6AA6D3}" destId="{78B3E72C-1D48-4886-8326-0EABC2DB8B91}" srcOrd="0" destOrd="0" parTransId="{04B8482D-3438-42A9-8361-3247CA3C8245}" sibTransId="{44E60F5D-EA2B-4407-8218-0DFE8FEF553E}"/>
    <dgm:cxn modelId="{3AC82767-07E4-4812-A31E-B91837A3FFFA}" type="presOf" srcId="{B3B3CBD6-AED4-4AB3-94A2-01F8768E8F85}" destId="{8D26106F-6CAD-4441-9B32-219DBFEA0CCD}" srcOrd="1" destOrd="0" presId="urn:microsoft.com/office/officeart/2005/8/layout/matrix1"/>
    <dgm:cxn modelId="{5A08CF6D-CE65-4526-B435-607249944A63}" type="presOf" srcId="{4FD75516-D365-4C07-ADD9-516538BCFB99}" destId="{A94C578A-1101-4A99-8F20-9A5D654BA53F}" srcOrd="1" destOrd="0" presId="urn:microsoft.com/office/officeart/2005/8/layout/matrix1"/>
    <dgm:cxn modelId="{99267285-BF65-41CB-982B-280E07A39C2A}" type="presOf" srcId="{1AEC6BA5-8C8E-4C56-9A1D-1018DF6AA6D3}" destId="{602B26A1-CE8E-49E2-B387-7B9A8D5E4F74}" srcOrd="0" destOrd="0" presId="urn:microsoft.com/office/officeart/2005/8/layout/matrix1"/>
    <dgm:cxn modelId="{FE955A8E-8556-4BD6-8ABD-58183361CD09}" srcId="{78B3E72C-1D48-4886-8326-0EABC2DB8B91}" destId="{B3B3CBD6-AED4-4AB3-94A2-01F8768E8F85}" srcOrd="1" destOrd="0" parTransId="{DC36DFB3-5F68-4A19-BAFD-C6B6001C0527}" sibTransId="{83B07788-F3F9-4C82-B374-4EE7A1E06809}"/>
    <dgm:cxn modelId="{1A343B91-CCA7-422C-9850-284BA5EF4BCC}" type="presOf" srcId="{4FD75516-D365-4C07-ADD9-516538BCFB99}" destId="{3A5FF708-48E7-43D3-8BDF-52983518F275}" srcOrd="0" destOrd="0" presId="urn:microsoft.com/office/officeart/2005/8/layout/matrix1"/>
    <dgm:cxn modelId="{38A46A99-BF0B-4395-9D17-42FC5755ADA8}" type="presOf" srcId="{2FF139F2-0AA8-411D-8564-D9AD55BE9BBA}" destId="{C4EF7C2E-F91A-4DCA-9046-5D3CE4716C8E}" srcOrd="1" destOrd="0" presId="urn:microsoft.com/office/officeart/2005/8/layout/matrix1"/>
    <dgm:cxn modelId="{078A5BBA-E775-419F-A1BE-44108A719F35}" type="presOf" srcId="{78B3E72C-1D48-4886-8326-0EABC2DB8B91}" destId="{608191ED-707C-4A12-986F-283A3FAD6C48}" srcOrd="0" destOrd="0" presId="urn:microsoft.com/office/officeart/2005/8/layout/matrix1"/>
    <dgm:cxn modelId="{980D9BCF-DF0E-4A38-BA14-DC533CFB3FC7}" type="presOf" srcId="{B3B3CBD6-AED4-4AB3-94A2-01F8768E8F85}" destId="{DCE3A840-EF90-4219-BCFF-1CDEE5D6DA49}" srcOrd="0" destOrd="0" presId="urn:microsoft.com/office/officeart/2005/8/layout/matrix1"/>
    <dgm:cxn modelId="{8CBE15E0-5207-4780-9530-7A6970FD2D98}" type="presOf" srcId="{66676758-9659-46CC-967F-880C9D438F32}" destId="{DB686B93-C212-4CD4-BC31-2A682879DB61}" srcOrd="0" destOrd="0" presId="urn:microsoft.com/office/officeart/2005/8/layout/matrix1"/>
    <dgm:cxn modelId="{3ED08F59-2FD0-4CED-B7AE-EC480B22D934}" type="presParOf" srcId="{602B26A1-CE8E-49E2-B387-7B9A8D5E4F74}" destId="{0D2BFCF6-81F2-4FE2-BD81-6345C1680942}" srcOrd="0" destOrd="0" presId="urn:microsoft.com/office/officeart/2005/8/layout/matrix1"/>
    <dgm:cxn modelId="{4A3AE905-559B-4B09-B687-56F80543C001}" type="presParOf" srcId="{0D2BFCF6-81F2-4FE2-BD81-6345C1680942}" destId="{DB686B93-C212-4CD4-BC31-2A682879DB61}" srcOrd="0" destOrd="0" presId="urn:microsoft.com/office/officeart/2005/8/layout/matrix1"/>
    <dgm:cxn modelId="{B515D5D0-AD56-4830-BA2A-35D43A9DCB78}" type="presParOf" srcId="{0D2BFCF6-81F2-4FE2-BD81-6345C1680942}" destId="{FD485789-37EE-47F8-8018-CBB43BBF63F0}" srcOrd="1" destOrd="0" presId="urn:microsoft.com/office/officeart/2005/8/layout/matrix1"/>
    <dgm:cxn modelId="{FEB934FD-17ED-48B0-AD09-1B07BB25122E}" type="presParOf" srcId="{0D2BFCF6-81F2-4FE2-BD81-6345C1680942}" destId="{DCE3A840-EF90-4219-BCFF-1CDEE5D6DA49}" srcOrd="2" destOrd="0" presId="urn:microsoft.com/office/officeart/2005/8/layout/matrix1"/>
    <dgm:cxn modelId="{6C56C56D-3A9E-4B7F-8E2C-FB88FF82F2CE}" type="presParOf" srcId="{0D2BFCF6-81F2-4FE2-BD81-6345C1680942}" destId="{8D26106F-6CAD-4441-9B32-219DBFEA0CCD}" srcOrd="3" destOrd="0" presId="urn:microsoft.com/office/officeart/2005/8/layout/matrix1"/>
    <dgm:cxn modelId="{ED397840-EE8C-464B-AEFF-C2C2FD01D5B9}" type="presParOf" srcId="{0D2BFCF6-81F2-4FE2-BD81-6345C1680942}" destId="{3A5FF708-48E7-43D3-8BDF-52983518F275}" srcOrd="4" destOrd="0" presId="urn:microsoft.com/office/officeart/2005/8/layout/matrix1"/>
    <dgm:cxn modelId="{845C8441-C723-4945-8860-6ECB8243B33C}" type="presParOf" srcId="{0D2BFCF6-81F2-4FE2-BD81-6345C1680942}" destId="{A94C578A-1101-4A99-8F20-9A5D654BA53F}" srcOrd="5" destOrd="0" presId="urn:microsoft.com/office/officeart/2005/8/layout/matrix1"/>
    <dgm:cxn modelId="{899033C4-DED7-4FFB-ABFF-366EBD654FE0}" type="presParOf" srcId="{0D2BFCF6-81F2-4FE2-BD81-6345C1680942}" destId="{05025C16-0C13-4D4E-B16B-588FF66AC11A}" srcOrd="6" destOrd="0" presId="urn:microsoft.com/office/officeart/2005/8/layout/matrix1"/>
    <dgm:cxn modelId="{791E08FD-56D4-401C-991C-C5716CB4AA77}" type="presParOf" srcId="{0D2BFCF6-81F2-4FE2-BD81-6345C1680942}" destId="{C4EF7C2E-F91A-4DCA-9046-5D3CE4716C8E}" srcOrd="7" destOrd="0" presId="urn:microsoft.com/office/officeart/2005/8/layout/matrix1"/>
    <dgm:cxn modelId="{9711D3FC-358A-4B05-87F1-2E61F950AB4D}" type="presParOf" srcId="{602B26A1-CE8E-49E2-B387-7B9A8D5E4F74}" destId="{608191ED-707C-4A12-986F-283A3FAD6C48}"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EC6BA5-8C8E-4C56-9A1D-1018DF6AA6D3}"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US"/>
        </a:p>
      </dgm:t>
    </dgm:pt>
    <dgm:pt modelId="{66676758-9659-46CC-967F-880C9D438F32}">
      <dgm:prSet phldrT="[Text]" custT="1"/>
      <dgm:spPr/>
      <dgm:t>
        <a:bodyPr/>
        <a:lstStyle/>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Stands</a:t>
          </a:r>
        </a:p>
        <a:p>
          <a:r>
            <a:rPr lang="en-GB" sz="2000" dirty="0">
              <a:latin typeface="Arial" panose="020B0604020202020204" pitchFamily="34" charset="0"/>
              <a:cs typeface="Arial" panose="020B0604020202020204" pitchFamily="34" charset="0"/>
            </a:rPr>
            <a:t>- Effectively Free of Charge, included as a benefit within WCTA’s paid membership of the LSL</a:t>
          </a:r>
        </a:p>
      </dgm:t>
    </dgm:pt>
    <dgm:pt modelId="{9462A111-6D30-4879-AE5A-A0DD00CF6902}" type="parTrans" cxnId="{3233802A-1C2E-48E9-8D59-72F011F658A3}">
      <dgm:prSet/>
      <dgm:spPr/>
      <dgm:t>
        <a:bodyPr/>
        <a:lstStyle/>
        <a:p>
          <a:endParaRPr lang="en-US" sz="3600">
            <a:latin typeface="Arial" panose="020B0604020202020204" pitchFamily="34" charset="0"/>
            <a:cs typeface="Arial" panose="020B0604020202020204" pitchFamily="34" charset="0"/>
          </a:endParaRPr>
        </a:p>
      </dgm:t>
    </dgm:pt>
    <dgm:pt modelId="{BA336359-735D-48C5-B72E-A18642926794}" type="sibTrans" cxnId="{3233802A-1C2E-48E9-8D59-72F011F658A3}">
      <dgm:prSet/>
      <dgm:spPr/>
      <dgm:t>
        <a:bodyPr/>
        <a:lstStyle/>
        <a:p>
          <a:endParaRPr lang="en-US" sz="3600">
            <a:latin typeface="Arial" panose="020B0604020202020204" pitchFamily="34" charset="0"/>
            <a:cs typeface="Arial" panose="020B0604020202020204" pitchFamily="34" charset="0"/>
          </a:endParaRPr>
        </a:p>
      </dgm:t>
    </dgm:pt>
    <dgm:pt modelId="{B3B3CBD6-AED4-4AB3-94A2-01F8768E8F85}">
      <dgm:prSet phldrT="[Text]" custT="1"/>
      <dgm:spPr/>
      <dgm:t>
        <a:bodyPr/>
        <a:lstStyle/>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Staffing</a:t>
          </a:r>
        </a:p>
        <a:p>
          <a:r>
            <a:rPr lang="en-GB" sz="2000" dirty="0">
              <a:latin typeface="Arial" panose="020B0604020202020204" pitchFamily="34" charset="0"/>
              <a:cs typeface="Arial" panose="020B0604020202020204" pitchFamily="34" charset="0"/>
            </a:rPr>
            <a:t>- Mainly volunteers from WCTA, the CIOT’s and the ATT’s young  + CIOT employees, special thanks to Mel Dragu, Stephen Pinhey &amp; Flossie Skinner</a:t>
          </a:r>
        </a:p>
      </dgm:t>
    </dgm:pt>
    <dgm:pt modelId="{DC36DFB3-5F68-4A19-BAFD-C6B6001C0527}" type="parTrans" cxnId="{FE955A8E-8556-4BD6-8ABD-58183361CD09}">
      <dgm:prSet/>
      <dgm:spPr/>
      <dgm:t>
        <a:bodyPr/>
        <a:lstStyle/>
        <a:p>
          <a:endParaRPr lang="en-US" sz="3600">
            <a:latin typeface="Arial" panose="020B0604020202020204" pitchFamily="34" charset="0"/>
            <a:cs typeface="Arial" panose="020B0604020202020204" pitchFamily="34" charset="0"/>
          </a:endParaRPr>
        </a:p>
      </dgm:t>
    </dgm:pt>
    <dgm:pt modelId="{83B07788-F3F9-4C82-B374-4EE7A1E06809}" type="sibTrans" cxnId="{FE955A8E-8556-4BD6-8ABD-58183361CD09}">
      <dgm:prSet/>
      <dgm:spPr/>
      <dgm:t>
        <a:bodyPr/>
        <a:lstStyle/>
        <a:p>
          <a:endParaRPr lang="en-US" sz="3600">
            <a:latin typeface="Arial" panose="020B0604020202020204" pitchFamily="34" charset="0"/>
            <a:cs typeface="Arial" panose="020B0604020202020204" pitchFamily="34" charset="0"/>
          </a:endParaRPr>
        </a:p>
      </dgm:t>
    </dgm:pt>
    <dgm:pt modelId="{2FF139F2-0AA8-411D-8564-D9AD55BE9BBA}">
      <dgm:prSet phldrT="[Text]" custT="1"/>
      <dgm:spPr/>
      <dgm:t>
        <a:bodyPr/>
        <a:lstStyle/>
        <a:p>
          <a:r>
            <a:rPr lang="en-GB" sz="3200" dirty="0">
              <a:latin typeface="Arial" panose="020B0604020202020204" pitchFamily="34" charset="0"/>
              <a:cs typeface="Arial" panose="020B0604020202020204" pitchFamily="34" charset="0"/>
            </a:rPr>
            <a:t>Outcome</a:t>
          </a:r>
        </a:p>
        <a:p>
          <a:r>
            <a:rPr lang="en-GB" sz="2000" dirty="0">
              <a:latin typeface="Arial" panose="020B0604020202020204" pitchFamily="34" charset="0"/>
              <a:cs typeface="Arial" panose="020B0604020202020204" pitchFamily="34" charset="0"/>
            </a:rPr>
            <a:t>- Low cost, high impact  event, reaching a very diverse range of pupils</a:t>
          </a:r>
        </a:p>
        <a:p>
          <a:endParaRPr lang="en-US" sz="2000" dirty="0">
            <a:latin typeface="Arial" panose="020B0604020202020204" pitchFamily="34" charset="0"/>
            <a:cs typeface="Arial" panose="020B0604020202020204" pitchFamily="34" charset="0"/>
          </a:endParaRPr>
        </a:p>
      </dgm:t>
    </dgm:pt>
    <dgm:pt modelId="{96F20CE9-BE40-43C9-84D8-521D4CDDE087}" type="parTrans" cxnId="{F27A6305-49B3-45DA-B04C-E3A3C9774B50}">
      <dgm:prSet/>
      <dgm:spPr/>
      <dgm:t>
        <a:bodyPr/>
        <a:lstStyle/>
        <a:p>
          <a:endParaRPr lang="en-US" sz="3600">
            <a:latin typeface="Arial" panose="020B0604020202020204" pitchFamily="34" charset="0"/>
            <a:cs typeface="Arial" panose="020B0604020202020204" pitchFamily="34" charset="0"/>
          </a:endParaRPr>
        </a:p>
      </dgm:t>
    </dgm:pt>
    <dgm:pt modelId="{59E3E291-DF9B-4DEF-AA9F-94DCF82DD3DE}" type="sibTrans" cxnId="{F27A6305-49B3-45DA-B04C-E3A3C9774B50}">
      <dgm:prSet/>
      <dgm:spPr/>
      <dgm:t>
        <a:bodyPr/>
        <a:lstStyle/>
        <a:p>
          <a:endParaRPr lang="en-US" sz="3600">
            <a:latin typeface="Arial" panose="020B0604020202020204" pitchFamily="34" charset="0"/>
            <a:cs typeface="Arial" panose="020B0604020202020204" pitchFamily="34" charset="0"/>
          </a:endParaRPr>
        </a:p>
      </dgm:t>
    </dgm:pt>
    <dgm:pt modelId="{78B3E72C-1D48-4886-8326-0EABC2DB8B91}">
      <dgm:prSet phldrT="[Text]" custT="1"/>
      <dgm:spPr>
        <a:solidFill>
          <a:srgbClr val="9999FF"/>
        </a:solidFill>
      </dgm:spPr>
      <dgm:t>
        <a:bodyPr/>
        <a:lstStyle/>
        <a:p>
          <a:r>
            <a:rPr lang="en-GB" sz="2000" i="1" dirty="0">
              <a:solidFill>
                <a:srgbClr val="FFFFFF"/>
              </a:solidFill>
              <a:latin typeface="Arial" panose="020B0604020202020204" pitchFamily="34" charset="0"/>
              <a:cs typeface="Arial" panose="020B0604020202020204" pitchFamily="34" charset="0"/>
            </a:rPr>
            <a:t>Achieving our objectives</a:t>
          </a:r>
          <a:endParaRPr lang="en-US" sz="2000" i="1" dirty="0">
            <a:solidFill>
              <a:srgbClr val="FFFFFF"/>
            </a:solidFill>
            <a:latin typeface="Arial" panose="020B0604020202020204" pitchFamily="34" charset="0"/>
            <a:cs typeface="Arial" panose="020B0604020202020204" pitchFamily="34" charset="0"/>
          </a:endParaRPr>
        </a:p>
      </dgm:t>
    </dgm:pt>
    <dgm:pt modelId="{44E60F5D-EA2B-4407-8218-0DFE8FEF553E}" type="sibTrans" cxnId="{06F28B5A-7AA2-4554-B360-8CA93C3C7816}">
      <dgm:prSet/>
      <dgm:spPr/>
      <dgm:t>
        <a:bodyPr/>
        <a:lstStyle/>
        <a:p>
          <a:endParaRPr lang="en-US" sz="3600">
            <a:latin typeface="Arial" panose="020B0604020202020204" pitchFamily="34" charset="0"/>
            <a:cs typeface="Arial" panose="020B0604020202020204" pitchFamily="34" charset="0"/>
          </a:endParaRPr>
        </a:p>
      </dgm:t>
    </dgm:pt>
    <dgm:pt modelId="{04B8482D-3438-42A9-8361-3247CA3C8245}" type="parTrans" cxnId="{06F28B5A-7AA2-4554-B360-8CA93C3C7816}">
      <dgm:prSet/>
      <dgm:spPr/>
      <dgm:t>
        <a:bodyPr/>
        <a:lstStyle/>
        <a:p>
          <a:endParaRPr lang="en-US" sz="3600">
            <a:latin typeface="Arial" panose="020B0604020202020204" pitchFamily="34" charset="0"/>
            <a:cs typeface="Arial" panose="020B0604020202020204" pitchFamily="34" charset="0"/>
          </a:endParaRPr>
        </a:p>
      </dgm:t>
    </dgm:pt>
    <dgm:pt modelId="{4FD75516-D365-4C07-ADD9-516538BCFB99}">
      <dgm:prSet phldrT="[Text]" custT="1"/>
      <dgm:spPr/>
      <dgm:t>
        <a:bodyPr/>
        <a:lstStyle/>
        <a:p>
          <a:r>
            <a:rPr lang="en-GB" sz="3200" dirty="0">
              <a:latin typeface="Arial" panose="020B0604020202020204" pitchFamily="34" charset="0"/>
              <a:cs typeface="Arial" panose="020B0604020202020204" pitchFamily="34" charset="0"/>
            </a:rPr>
            <a:t>Merchandise</a:t>
          </a:r>
        </a:p>
        <a:p>
          <a:r>
            <a:rPr lang="en-GB" sz="2000" dirty="0">
              <a:latin typeface="Arial" panose="020B0604020202020204" pitchFamily="34" charset="0"/>
              <a:cs typeface="Arial" panose="020B0604020202020204" pitchFamily="34" charset="0"/>
            </a:rPr>
            <a:t>- WCTA, commemorative playing cards, c. £1,000 </a:t>
          </a:r>
        </a:p>
        <a:p>
          <a:r>
            <a:rPr lang="en-GB" sz="2000" dirty="0">
              <a:latin typeface="Arial" panose="020B0604020202020204" pitchFamily="34" charset="0"/>
              <a:cs typeface="Arial" panose="020B0604020202020204" pitchFamily="34" charset="0"/>
            </a:rPr>
            <a:t>- ATT &amp; CIOT, pens, highlighters, z cards, tax facts  c. £ 1,500</a:t>
          </a:r>
        </a:p>
        <a:p>
          <a:endParaRPr lang="en-GB" sz="2000" dirty="0">
            <a:latin typeface="Arial" panose="020B0604020202020204" pitchFamily="34" charset="0"/>
            <a:cs typeface="Arial" panose="020B0604020202020204" pitchFamily="34" charset="0"/>
          </a:endParaRPr>
        </a:p>
      </dgm:t>
    </dgm:pt>
    <dgm:pt modelId="{0208EC07-0BA4-479F-916F-16C7919E3061}" type="sibTrans" cxnId="{4E237841-5022-4A97-A4DD-A41421BE64A9}">
      <dgm:prSet/>
      <dgm:spPr/>
      <dgm:t>
        <a:bodyPr/>
        <a:lstStyle/>
        <a:p>
          <a:endParaRPr lang="en-US" sz="3600">
            <a:latin typeface="Arial" panose="020B0604020202020204" pitchFamily="34" charset="0"/>
            <a:cs typeface="Arial" panose="020B0604020202020204" pitchFamily="34" charset="0"/>
          </a:endParaRPr>
        </a:p>
      </dgm:t>
    </dgm:pt>
    <dgm:pt modelId="{3A7CC4EA-BC03-475C-9F2C-2CCA42B04419}" type="parTrans" cxnId="{4E237841-5022-4A97-A4DD-A41421BE64A9}">
      <dgm:prSet/>
      <dgm:spPr/>
      <dgm:t>
        <a:bodyPr/>
        <a:lstStyle/>
        <a:p>
          <a:endParaRPr lang="en-US" sz="3600">
            <a:latin typeface="Arial" panose="020B0604020202020204" pitchFamily="34" charset="0"/>
            <a:cs typeface="Arial" panose="020B0604020202020204" pitchFamily="34" charset="0"/>
          </a:endParaRPr>
        </a:p>
      </dgm:t>
    </dgm:pt>
    <dgm:pt modelId="{602B26A1-CE8E-49E2-B387-7B9A8D5E4F74}" type="pres">
      <dgm:prSet presAssocID="{1AEC6BA5-8C8E-4C56-9A1D-1018DF6AA6D3}" presName="diagram" presStyleCnt="0">
        <dgm:presLayoutVars>
          <dgm:chMax val="1"/>
          <dgm:dir/>
          <dgm:animLvl val="ctr"/>
          <dgm:resizeHandles val="exact"/>
        </dgm:presLayoutVars>
      </dgm:prSet>
      <dgm:spPr/>
    </dgm:pt>
    <dgm:pt modelId="{0D2BFCF6-81F2-4FE2-BD81-6345C1680942}" type="pres">
      <dgm:prSet presAssocID="{1AEC6BA5-8C8E-4C56-9A1D-1018DF6AA6D3}" presName="matrix" presStyleCnt="0"/>
      <dgm:spPr/>
    </dgm:pt>
    <dgm:pt modelId="{DB686B93-C212-4CD4-BC31-2A682879DB61}" type="pres">
      <dgm:prSet presAssocID="{1AEC6BA5-8C8E-4C56-9A1D-1018DF6AA6D3}" presName="tile1" presStyleLbl="node1" presStyleIdx="0" presStyleCnt="4"/>
      <dgm:spPr/>
    </dgm:pt>
    <dgm:pt modelId="{FD485789-37EE-47F8-8018-CBB43BBF63F0}" type="pres">
      <dgm:prSet presAssocID="{1AEC6BA5-8C8E-4C56-9A1D-1018DF6AA6D3}" presName="tile1text" presStyleLbl="node1" presStyleIdx="0" presStyleCnt="4">
        <dgm:presLayoutVars>
          <dgm:chMax val="0"/>
          <dgm:chPref val="0"/>
          <dgm:bulletEnabled val="1"/>
        </dgm:presLayoutVars>
      </dgm:prSet>
      <dgm:spPr/>
    </dgm:pt>
    <dgm:pt modelId="{DCE3A840-EF90-4219-BCFF-1CDEE5D6DA49}" type="pres">
      <dgm:prSet presAssocID="{1AEC6BA5-8C8E-4C56-9A1D-1018DF6AA6D3}" presName="tile2" presStyleLbl="node1" presStyleIdx="1" presStyleCnt="4" custLinFactNeighborY="-17328"/>
      <dgm:spPr/>
    </dgm:pt>
    <dgm:pt modelId="{8D26106F-6CAD-4441-9B32-219DBFEA0CCD}" type="pres">
      <dgm:prSet presAssocID="{1AEC6BA5-8C8E-4C56-9A1D-1018DF6AA6D3}" presName="tile2text" presStyleLbl="node1" presStyleIdx="1" presStyleCnt="4">
        <dgm:presLayoutVars>
          <dgm:chMax val="0"/>
          <dgm:chPref val="0"/>
          <dgm:bulletEnabled val="1"/>
        </dgm:presLayoutVars>
      </dgm:prSet>
      <dgm:spPr/>
    </dgm:pt>
    <dgm:pt modelId="{3A5FF708-48E7-43D3-8BDF-52983518F275}" type="pres">
      <dgm:prSet presAssocID="{1AEC6BA5-8C8E-4C56-9A1D-1018DF6AA6D3}" presName="tile3" presStyleLbl="node1" presStyleIdx="2" presStyleCnt="4"/>
      <dgm:spPr/>
    </dgm:pt>
    <dgm:pt modelId="{A94C578A-1101-4A99-8F20-9A5D654BA53F}" type="pres">
      <dgm:prSet presAssocID="{1AEC6BA5-8C8E-4C56-9A1D-1018DF6AA6D3}" presName="tile3text" presStyleLbl="node1" presStyleIdx="2" presStyleCnt="4">
        <dgm:presLayoutVars>
          <dgm:chMax val="0"/>
          <dgm:chPref val="0"/>
          <dgm:bulletEnabled val="1"/>
        </dgm:presLayoutVars>
      </dgm:prSet>
      <dgm:spPr/>
    </dgm:pt>
    <dgm:pt modelId="{05025C16-0C13-4D4E-B16B-588FF66AC11A}" type="pres">
      <dgm:prSet presAssocID="{1AEC6BA5-8C8E-4C56-9A1D-1018DF6AA6D3}" presName="tile4" presStyleLbl="node1" presStyleIdx="3" presStyleCnt="4"/>
      <dgm:spPr/>
    </dgm:pt>
    <dgm:pt modelId="{C4EF7C2E-F91A-4DCA-9046-5D3CE4716C8E}" type="pres">
      <dgm:prSet presAssocID="{1AEC6BA5-8C8E-4C56-9A1D-1018DF6AA6D3}" presName="tile4text" presStyleLbl="node1" presStyleIdx="3" presStyleCnt="4">
        <dgm:presLayoutVars>
          <dgm:chMax val="0"/>
          <dgm:chPref val="0"/>
          <dgm:bulletEnabled val="1"/>
        </dgm:presLayoutVars>
      </dgm:prSet>
      <dgm:spPr/>
    </dgm:pt>
    <dgm:pt modelId="{608191ED-707C-4A12-986F-283A3FAD6C48}" type="pres">
      <dgm:prSet presAssocID="{1AEC6BA5-8C8E-4C56-9A1D-1018DF6AA6D3}" presName="centerTile" presStyleLbl="fgShp" presStyleIdx="0" presStyleCnt="1" custScaleX="129183" custScaleY="41971">
        <dgm:presLayoutVars>
          <dgm:chMax val="0"/>
          <dgm:chPref val="0"/>
        </dgm:presLayoutVars>
      </dgm:prSet>
      <dgm:spPr/>
    </dgm:pt>
  </dgm:ptLst>
  <dgm:cxnLst>
    <dgm:cxn modelId="{F27A6305-49B3-45DA-B04C-E3A3C9774B50}" srcId="{78B3E72C-1D48-4886-8326-0EABC2DB8B91}" destId="{2FF139F2-0AA8-411D-8564-D9AD55BE9BBA}" srcOrd="3" destOrd="0" parTransId="{96F20CE9-BE40-43C9-84D8-521D4CDDE087}" sibTransId="{59E3E291-DF9B-4DEF-AA9F-94DCF82DD3DE}"/>
    <dgm:cxn modelId="{7B42CC0C-9F56-EA44-B139-9E014F8306DC}" type="presOf" srcId="{4FD75516-D365-4C07-ADD9-516538BCFB99}" destId="{3A5FF708-48E7-43D3-8BDF-52983518F275}" srcOrd="0" destOrd="0" presId="urn:microsoft.com/office/officeart/2005/8/layout/matrix1"/>
    <dgm:cxn modelId="{3233802A-1C2E-48E9-8D59-72F011F658A3}" srcId="{78B3E72C-1D48-4886-8326-0EABC2DB8B91}" destId="{66676758-9659-46CC-967F-880C9D438F32}" srcOrd="0" destOrd="0" parTransId="{9462A111-6D30-4879-AE5A-A0DD00CF6902}" sibTransId="{BA336359-735D-48C5-B72E-A18642926794}"/>
    <dgm:cxn modelId="{4E237841-5022-4A97-A4DD-A41421BE64A9}" srcId="{78B3E72C-1D48-4886-8326-0EABC2DB8B91}" destId="{4FD75516-D365-4C07-ADD9-516538BCFB99}" srcOrd="2" destOrd="0" parTransId="{3A7CC4EA-BC03-475C-9F2C-2CCA42B04419}" sibTransId="{0208EC07-0BA4-479F-916F-16C7919E3061}"/>
    <dgm:cxn modelId="{5034CB56-44D0-C24A-BD1C-31E133F024DE}" type="presOf" srcId="{4FD75516-D365-4C07-ADD9-516538BCFB99}" destId="{A94C578A-1101-4A99-8F20-9A5D654BA53F}" srcOrd="1" destOrd="0" presId="urn:microsoft.com/office/officeart/2005/8/layout/matrix1"/>
    <dgm:cxn modelId="{06F28B5A-7AA2-4554-B360-8CA93C3C7816}" srcId="{1AEC6BA5-8C8E-4C56-9A1D-1018DF6AA6D3}" destId="{78B3E72C-1D48-4886-8326-0EABC2DB8B91}" srcOrd="0" destOrd="0" parTransId="{04B8482D-3438-42A9-8361-3247CA3C8245}" sibTransId="{44E60F5D-EA2B-4407-8218-0DFE8FEF553E}"/>
    <dgm:cxn modelId="{1DA40E72-CBFA-0948-A8A9-8B85A0A6BA75}" type="presOf" srcId="{2FF139F2-0AA8-411D-8564-D9AD55BE9BBA}" destId="{C4EF7C2E-F91A-4DCA-9046-5D3CE4716C8E}" srcOrd="1" destOrd="0" presId="urn:microsoft.com/office/officeart/2005/8/layout/matrix1"/>
    <dgm:cxn modelId="{FE955A8E-8556-4BD6-8ABD-58183361CD09}" srcId="{78B3E72C-1D48-4886-8326-0EABC2DB8B91}" destId="{B3B3CBD6-AED4-4AB3-94A2-01F8768E8F85}" srcOrd="1" destOrd="0" parTransId="{DC36DFB3-5F68-4A19-BAFD-C6B6001C0527}" sibTransId="{83B07788-F3F9-4C82-B374-4EE7A1E06809}"/>
    <dgm:cxn modelId="{0B7AD198-F4CC-6140-BDE3-DABFB2D5272C}" type="presOf" srcId="{78B3E72C-1D48-4886-8326-0EABC2DB8B91}" destId="{608191ED-707C-4A12-986F-283A3FAD6C48}" srcOrd="0" destOrd="0" presId="urn:microsoft.com/office/officeart/2005/8/layout/matrix1"/>
    <dgm:cxn modelId="{9E0B0CAA-99AC-D548-A891-3ADE638AA70D}" type="presOf" srcId="{66676758-9659-46CC-967F-880C9D438F32}" destId="{FD485789-37EE-47F8-8018-CBB43BBF63F0}" srcOrd="1" destOrd="0" presId="urn:microsoft.com/office/officeart/2005/8/layout/matrix1"/>
    <dgm:cxn modelId="{53DA89B1-CF1A-004B-AA9F-583B7EB25C20}" type="presOf" srcId="{66676758-9659-46CC-967F-880C9D438F32}" destId="{DB686B93-C212-4CD4-BC31-2A682879DB61}" srcOrd="0" destOrd="0" presId="urn:microsoft.com/office/officeart/2005/8/layout/matrix1"/>
    <dgm:cxn modelId="{CE5A55CC-3377-FF40-8BF0-F9F4AFC5E005}" type="presOf" srcId="{2FF139F2-0AA8-411D-8564-D9AD55BE9BBA}" destId="{05025C16-0C13-4D4E-B16B-588FF66AC11A}" srcOrd="0" destOrd="0" presId="urn:microsoft.com/office/officeart/2005/8/layout/matrix1"/>
    <dgm:cxn modelId="{7350C6EA-9A1C-DB41-8D9C-FF32B5DD7970}" type="presOf" srcId="{1AEC6BA5-8C8E-4C56-9A1D-1018DF6AA6D3}" destId="{602B26A1-CE8E-49E2-B387-7B9A8D5E4F74}" srcOrd="0" destOrd="0" presId="urn:microsoft.com/office/officeart/2005/8/layout/matrix1"/>
    <dgm:cxn modelId="{501DF0FB-BD57-9444-A13F-414696E794E3}" type="presOf" srcId="{B3B3CBD6-AED4-4AB3-94A2-01F8768E8F85}" destId="{DCE3A840-EF90-4219-BCFF-1CDEE5D6DA49}" srcOrd="0" destOrd="0" presId="urn:microsoft.com/office/officeart/2005/8/layout/matrix1"/>
    <dgm:cxn modelId="{F0B614FE-EEEB-2B45-8EB2-45C0F6EA519D}" type="presOf" srcId="{B3B3CBD6-AED4-4AB3-94A2-01F8768E8F85}" destId="{8D26106F-6CAD-4441-9B32-219DBFEA0CCD}" srcOrd="1" destOrd="0" presId="urn:microsoft.com/office/officeart/2005/8/layout/matrix1"/>
    <dgm:cxn modelId="{0ACC6121-1470-2C42-9EAF-537E5C3FB2DB}" type="presParOf" srcId="{602B26A1-CE8E-49E2-B387-7B9A8D5E4F74}" destId="{0D2BFCF6-81F2-4FE2-BD81-6345C1680942}" srcOrd="0" destOrd="0" presId="urn:microsoft.com/office/officeart/2005/8/layout/matrix1"/>
    <dgm:cxn modelId="{1F8C825B-EA5F-5343-BA54-45A8A0D76309}" type="presParOf" srcId="{0D2BFCF6-81F2-4FE2-BD81-6345C1680942}" destId="{DB686B93-C212-4CD4-BC31-2A682879DB61}" srcOrd="0" destOrd="0" presId="urn:microsoft.com/office/officeart/2005/8/layout/matrix1"/>
    <dgm:cxn modelId="{F538716C-2370-6940-B084-DEBA5F2711F2}" type="presParOf" srcId="{0D2BFCF6-81F2-4FE2-BD81-6345C1680942}" destId="{FD485789-37EE-47F8-8018-CBB43BBF63F0}" srcOrd="1" destOrd="0" presId="urn:microsoft.com/office/officeart/2005/8/layout/matrix1"/>
    <dgm:cxn modelId="{86C8AEC1-A36D-F340-9913-71357F2C44E0}" type="presParOf" srcId="{0D2BFCF6-81F2-4FE2-BD81-6345C1680942}" destId="{DCE3A840-EF90-4219-BCFF-1CDEE5D6DA49}" srcOrd="2" destOrd="0" presId="urn:microsoft.com/office/officeart/2005/8/layout/matrix1"/>
    <dgm:cxn modelId="{1EA20753-3B11-9C43-BEBB-32CD48728D39}" type="presParOf" srcId="{0D2BFCF6-81F2-4FE2-BD81-6345C1680942}" destId="{8D26106F-6CAD-4441-9B32-219DBFEA0CCD}" srcOrd="3" destOrd="0" presId="urn:microsoft.com/office/officeart/2005/8/layout/matrix1"/>
    <dgm:cxn modelId="{C5CB670D-DF5C-F641-8120-67A857E3747F}" type="presParOf" srcId="{0D2BFCF6-81F2-4FE2-BD81-6345C1680942}" destId="{3A5FF708-48E7-43D3-8BDF-52983518F275}" srcOrd="4" destOrd="0" presId="urn:microsoft.com/office/officeart/2005/8/layout/matrix1"/>
    <dgm:cxn modelId="{64D6091F-24F5-074D-9D6F-2DE72EE54214}" type="presParOf" srcId="{0D2BFCF6-81F2-4FE2-BD81-6345C1680942}" destId="{A94C578A-1101-4A99-8F20-9A5D654BA53F}" srcOrd="5" destOrd="0" presId="urn:microsoft.com/office/officeart/2005/8/layout/matrix1"/>
    <dgm:cxn modelId="{EE9013C8-A563-374D-916C-8AF16EB8EF29}" type="presParOf" srcId="{0D2BFCF6-81F2-4FE2-BD81-6345C1680942}" destId="{05025C16-0C13-4D4E-B16B-588FF66AC11A}" srcOrd="6" destOrd="0" presId="urn:microsoft.com/office/officeart/2005/8/layout/matrix1"/>
    <dgm:cxn modelId="{809FD2E8-EDA2-8D4F-A677-D38EAB65BFB8}" type="presParOf" srcId="{0D2BFCF6-81F2-4FE2-BD81-6345C1680942}" destId="{C4EF7C2E-F91A-4DCA-9046-5D3CE4716C8E}" srcOrd="7" destOrd="0" presId="urn:microsoft.com/office/officeart/2005/8/layout/matrix1"/>
    <dgm:cxn modelId="{BD516FD4-1368-7C45-AEF4-493F2EFBD650}" type="presParOf" srcId="{602B26A1-CE8E-49E2-B387-7B9A8D5E4F74}" destId="{608191ED-707C-4A12-986F-283A3FAD6C48}"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86B93-C212-4CD4-BC31-2A682879DB61}">
      <dsp:nvSpPr>
        <dsp:cNvPr id="0" name=""/>
        <dsp:cNvSpPr/>
      </dsp:nvSpPr>
      <dsp:spPr>
        <a:xfrm rot="16200000">
          <a:off x="863352" y="-863352"/>
          <a:ext cx="2337296" cy="40640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CIOT</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Primary purpose to promote education in taxation</a:t>
          </a:r>
          <a:endParaRPr lang="en-US" sz="2000" kern="1200" dirty="0">
            <a:latin typeface="Arial" panose="020B0604020202020204" pitchFamily="34" charset="0"/>
            <a:cs typeface="Arial" panose="020B0604020202020204" pitchFamily="34" charset="0"/>
          </a:endParaRPr>
        </a:p>
      </dsp:txBody>
      <dsp:txXfrm rot="5400000">
        <a:off x="-1" y="1"/>
        <a:ext cx="4064000" cy="1752972"/>
      </dsp:txXfrm>
    </dsp:sp>
    <dsp:sp modelId="{DCE3A840-EF90-4219-BCFF-1CDEE5D6DA49}">
      <dsp:nvSpPr>
        <dsp:cNvPr id="0" name=""/>
        <dsp:cNvSpPr/>
      </dsp:nvSpPr>
      <dsp:spPr>
        <a:xfrm>
          <a:off x="4064000" y="0"/>
          <a:ext cx="4064000" cy="2337296"/>
        </a:xfrm>
        <a:prstGeom prst="round1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TABF</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Supports general tax education under its policies and professional tax education for those suffering hardship</a:t>
          </a:r>
          <a:endParaRPr lang="en-US" sz="2000" kern="1200" dirty="0">
            <a:latin typeface="Arial" panose="020B0604020202020204" pitchFamily="34" charset="0"/>
            <a:cs typeface="Arial" panose="020B0604020202020204" pitchFamily="34" charset="0"/>
          </a:endParaRPr>
        </a:p>
      </dsp:txBody>
      <dsp:txXfrm>
        <a:off x="4064000" y="0"/>
        <a:ext cx="4064000" cy="1752972"/>
      </dsp:txXfrm>
    </dsp:sp>
    <dsp:sp modelId="{3A5FF708-48E7-43D3-8BDF-52983518F275}">
      <dsp:nvSpPr>
        <dsp:cNvPr id="0" name=""/>
        <dsp:cNvSpPr/>
      </dsp:nvSpPr>
      <dsp:spPr>
        <a:xfrm rot="10800000">
          <a:off x="13980" y="2312544"/>
          <a:ext cx="4064000" cy="2337296"/>
        </a:xfrm>
        <a:prstGeom prst="round1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ATT</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Primary objective to promote education &amp; the study of tax administration &amp; practice</a:t>
          </a:r>
        </a:p>
        <a:p>
          <a:pPr marL="0" lvl="0" indent="0" algn="ctr" defTabSz="1422400">
            <a:lnSpc>
              <a:spcPct val="90000"/>
            </a:lnSpc>
            <a:spcBef>
              <a:spcPct val="0"/>
            </a:spcBef>
            <a:spcAft>
              <a:spcPct val="35000"/>
            </a:spcAft>
            <a:buNone/>
          </a:pPr>
          <a:endParaRPr lang="en-GB" sz="2000" kern="1200" dirty="0">
            <a:latin typeface="Arial" panose="020B0604020202020204" pitchFamily="34" charset="0"/>
            <a:cs typeface="Arial" panose="020B0604020202020204" pitchFamily="34" charset="0"/>
          </a:endParaRPr>
        </a:p>
      </dsp:txBody>
      <dsp:txXfrm rot="10800000">
        <a:off x="13980" y="2896868"/>
        <a:ext cx="4064000" cy="1752972"/>
      </dsp:txXfrm>
    </dsp:sp>
    <dsp:sp modelId="{05025C16-0C13-4D4E-B16B-588FF66AC11A}">
      <dsp:nvSpPr>
        <dsp:cNvPr id="0" name=""/>
        <dsp:cNvSpPr/>
      </dsp:nvSpPr>
      <dsp:spPr>
        <a:xfrm rot="5400000">
          <a:off x="4927352" y="1449192"/>
          <a:ext cx="2337296" cy="4064000"/>
        </a:xfrm>
        <a:prstGeom prst="round1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TACT</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Supports education under its policies</a:t>
          </a:r>
          <a:endParaRPr lang="en-US" sz="2000" kern="1200" dirty="0">
            <a:latin typeface="Arial" panose="020B0604020202020204" pitchFamily="34" charset="0"/>
            <a:cs typeface="Arial" panose="020B0604020202020204" pitchFamily="34" charset="0"/>
          </a:endParaRPr>
        </a:p>
      </dsp:txBody>
      <dsp:txXfrm rot="-5400000">
        <a:off x="4063999" y="2896868"/>
        <a:ext cx="4064000" cy="1752972"/>
      </dsp:txXfrm>
    </dsp:sp>
    <dsp:sp modelId="{608191ED-707C-4A12-986F-283A3FAD6C48}">
      <dsp:nvSpPr>
        <dsp:cNvPr id="0" name=""/>
        <dsp:cNvSpPr/>
      </dsp:nvSpPr>
      <dsp:spPr>
        <a:xfrm>
          <a:off x="2489000" y="1817539"/>
          <a:ext cx="3149998" cy="1039512"/>
        </a:xfrm>
        <a:prstGeom prst="roundRect">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solidFill>
                <a:srgbClr val="FFFFFF"/>
              </a:solidFill>
              <a:latin typeface="Arial" panose="020B0604020202020204" pitchFamily="34" charset="0"/>
              <a:cs typeface="Arial" panose="020B0604020202020204" pitchFamily="34" charset="0"/>
            </a:rPr>
            <a:t>Complementary objectives &amp; policies in education</a:t>
          </a:r>
        </a:p>
        <a:p>
          <a:pPr marL="0" lvl="0" indent="0" algn="ctr" defTabSz="800100">
            <a:lnSpc>
              <a:spcPct val="90000"/>
            </a:lnSpc>
            <a:spcBef>
              <a:spcPct val="0"/>
            </a:spcBef>
            <a:spcAft>
              <a:spcPct val="35000"/>
            </a:spcAft>
            <a:buNone/>
          </a:pPr>
          <a:r>
            <a:rPr lang="en-GB" sz="1800" i="1" kern="1200" dirty="0">
              <a:solidFill>
                <a:srgbClr val="FFFFFF"/>
              </a:solidFill>
              <a:latin typeface="Arial" panose="020B0604020202020204" pitchFamily="34" charset="0"/>
              <a:cs typeface="Arial" panose="020B0604020202020204" pitchFamily="34" charset="0"/>
            </a:rPr>
            <a:t>Great collaboration</a:t>
          </a:r>
          <a:endParaRPr lang="en-US" sz="2800" i="1" kern="1200" dirty="0">
            <a:solidFill>
              <a:srgbClr val="FFFFFF"/>
            </a:solidFill>
            <a:latin typeface="Arial" panose="020B0604020202020204" pitchFamily="34" charset="0"/>
            <a:cs typeface="Arial" panose="020B0604020202020204" pitchFamily="34" charset="0"/>
          </a:endParaRPr>
        </a:p>
      </dsp:txBody>
      <dsp:txXfrm>
        <a:off x="2539745" y="1868284"/>
        <a:ext cx="3048508" cy="938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86B93-C212-4CD4-BC31-2A682879DB61}">
      <dsp:nvSpPr>
        <dsp:cNvPr id="0" name=""/>
        <dsp:cNvSpPr/>
      </dsp:nvSpPr>
      <dsp:spPr>
        <a:xfrm rot="16200000">
          <a:off x="863352" y="-863352"/>
          <a:ext cx="2337296" cy="40640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Stands</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Primary School Day </a:t>
          </a:r>
          <a:r>
            <a:rPr lang="mr-IN" sz="2000" kern="1200" dirty="0">
              <a:latin typeface="Arial" panose="020B0604020202020204" pitchFamily="34" charset="0"/>
              <a:cs typeface="Arial" panose="020B0604020202020204" pitchFamily="34" charset="0"/>
            </a:rPr>
            <a:t>–</a:t>
          </a:r>
          <a:r>
            <a:rPr lang="en-GB" sz="2000" kern="1200" dirty="0">
              <a:latin typeface="Arial" panose="020B0604020202020204" pitchFamily="34" charset="0"/>
              <a:cs typeface="Arial" panose="020B0604020202020204" pitchFamily="34" charset="0"/>
            </a:rPr>
            <a:t> 23</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Senior School Day- 36</a:t>
          </a:r>
        </a:p>
      </dsp:txBody>
      <dsp:txXfrm rot="5400000">
        <a:off x="-1" y="1"/>
        <a:ext cx="4064000" cy="1752972"/>
      </dsp:txXfrm>
    </dsp:sp>
    <dsp:sp modelId="{DCE3A840-EF90-4219-BCFF-1CDEE5D6DA49}">
      <dsp:nvSpPr>
        <dsp:cNvPr id="0" name=""/>
        <dsp:cNvSpPr/>
      </dsp:nvSpPr>
      <dsp:spPr>
        <a:xfrm>
          <a:off x="4064000" y="0"/>
          <a:ext cx="4064000" cy="2302213"/>
        </a:xfrm>
        <a:prstGeom prst="round1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Th</a:t>
          </a:r>
        </a:p>
      </dsp:txBody>
      <dsp:txXfrm>
        <a:off x="4064000" y="0"/>
        <a:ext cx="4064000" cy="1726659"/>
      </dsp:txXfrm>
    </dsp:sp>
    <dsp:sp modelId="{3A5FF708-48E7-43D3-8BDF-52983518F275}">
      <dsp:nvSpPr>
        <dsp:cNvPr id="0" name=""/>
        <dsp:cNvSpPr/>
      </dsp:nvSpPr>
      <dsp:spPr>
        <a:xfrm rot="10800000">
          <a:off x="0" y="2337296"/>
          <a:ext cx="4064000" cy="2337296"/>
        </a:xfrm>
        <a:prstGeom prst="round1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Pupils</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Primary- 1369</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Senior - 1822</a:t>
          </a:r>
        </a:p>
        <a:p>
          <a:pPr marL="0" lvl="0" indent="0" algn="ctr" defTabSz="1422400">
            <a:lnSpc>
              <a:spcPct val="90000"/>
            </a:lnSpc>
            <a:spcBef>
              <a:spcPct val="0"/>
            </a:spcBef>
            <a:spcAft>
              <a:spcPct val="35000"/>
            </a:spcAft>
            <a:buNone/>
          </a:pPr>
          <a:endParaRPr lang="en-GB" sz="2000" kern="1200" dirty="0">
            <a:latin typeface="Arial" panose="020B0604020202020204" pitchFamily="34" charset="0"/>
            <a:cs typeface="Arial" panose="020B0604020202020204" pitchFamily="34" charset="0"/>
          </a:endParaRPr>
        </a:p>
      </dsp:txBody>
      <dsp:txXfrm rot="10800000">
        <a:off x="0" y="2921619"/>
        <a:ext cx="4064000" cy="1752972"/>
      </dsp:txXfrm>
    </dsp:sp>
    <dsp:sp modelId="{05025C16-0C13-4D4E-B16B-588FF66AC11A}">
      <dsp:nvSpPr>
        <dsp:cNvPr id="0" name=""/>
        <dsp:cNvSpPr/>
      </dsp:nvSpPr>
      <dsp:spPr>
        <a:xfrm rot="5400000">
          <a:off x="4927352" y="1473944"/>
          <a:ext cx="2337296" cy="4064000"/>
        </a:xfrm>
        <a:prstGeom prst="round1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Outcome</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Reached 3,191 of Greater London school children at one event </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School talks</a:t>
          </a:r>
        </a:p>
        <a:p>
          <a:pPr marL="0" lvl="0" indent="0" algn="ctr" defTabSz="14224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rot="-5400000">
        <a:off x="4063999" y="2921620"/>
        <a:ext cx="4064000" cy="1752972"/>
      </dsp:txXfrm>
    </dsp:sp>
    <dsp:sp modelId="{608191ED-707C-4A12-986F-283A3FAD6C48}">
      <dsp:nvSpPr>
        <dsp:cNvPr id="0" name=""/>
        <dsp:cNvSpPr/>
      </dsp:nvSpPr>
      <dsp:spPr>
        <a:xfrm>
          <a:off x="2489000" y="1957053"/>
          <a:ext cx="3149998" cy="760485"/>
        </a:xfrm>
        <a:prstGeom prst="roundRect">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i="1" kern="1200" dirty="0">
              <a:solidFill>
                <a:srgbClr val="FFFFFF"/>
              </a:solidFill>
              <a:latin typeface="Arial" panose="020B0604020202020204" pitchFamily="34" charset="0"/>
              <a:cs typeface="Arial" panose="020B0604020202020204" pitchFamily="34" charset="0"/>
            </a:rPr>
            <a:t>Achieving our objectives</a:t>
          </a:r>
          <a:endParaRPr lang="en-US" sz="2800" i="1" kern="1200" dirty="0">
            <a:solidFill>
              <a:srgbClr val="FFFFFF"/>
            </a:solidFill>
            <a:latin typeface="Arial" panose="020B0604020202020204" pitchFamily="34" charset="0"/>
            <a:cs typeface="Arial" panose="020B0604020202020204" pitchFamily="34" charset="0"/>
          </a:endParaRPr>
        </a:p>
      </dsp:txBody>
      <dsp:txXfrm>
        <a:off x="2526124" y="1994177"/>
        <a:ext cx="3075750" cy="686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86B93-C212-4CD4-BC31-2A682879DB61}">
      <dsp:nvSpPr>
        <dsp:cNvPr id="0" name=""/>
        <dsp:cNvSpPr/>
      </dsp:nvSpPr>
      <dsp:spPr>
        <a:xfrm rot="16200000">
          <a:off x="800237" y="-800237"/>
          <a:ext cx="2463525" cy="40640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GB" sz="3200" kern="1200" dirty="0">
            <a:latin typeface="Arial" panose="020B0604020202020204" pitchFamily="34" charset="0"/>
            <a:cs typeface="Arial" panose="020B0604020202020204" pitchFamily="34" charset="0"/>
          </a:endParaRPr>
        </a:p>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Stands</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Effectively Free of Charge, included as a benefit within WCTA’s paid membership of the LSL</a:t>
          </a:r>
        </a:p>
      </dsp:txBody>
      <dsp:txXfrm rot="5400000">
        <a:off x="-1" y="1"/>
        <a:ext cx="4064000" cy="1847644"/>
      </dsp:txXfrm>
    </dsp:sp>
    <dsp:sp modelId="{DCE3A840-EF90-4219-BCFF-1CDEE5D6DA49}">
      <dsp:nvSpPr>
        <dsp:cNvPr id="0" name=""/>
        <dsp:cNvSpPr/>
      </dsp:nvSpPr>
      <dsp:spPr>
        <a:xfrm>
          <a:off x="4064000" y="0"/>
          <a:ext cx="4064000" cy="2463525"/>
        </a:xfrm>
        <a:prstGeom prst="round1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GB" sz="3200" kern="1200" dirty="0">
            <a:latin typeface="Arial" panose="020B0604020202020204" pitchFamily="34" charset="0"/>
            <a:cs typeface="Arial" panose="020B0604020202020204" pitchFamily="34" charset="0"/>
          </a:endParaRPr>
        </a:p>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Staffing</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Mainly volunteers from WCTA, the CIOT’s and the ATT’s young  + CIOT employees, special thanks to Mel Dragu, Stephen Pinhey &amp; Flossie Skinner</a:t>
          </a:r>
        </a:p>
      </dsp:txBody>
      <dsp:txXfrm>
        <a:off x="4064000" y="0"/>
        <a:ext cx="4064000" cy="1847644"/>
      </dsp:txXfrm>
    </dsp:sp>
    <dsp:sp modelId="{3A5FF708-48E7-43D3-8BDF-52983518F275}">
      <dsp:nvSpPr>
        <dsp:cNvPr id="0" name=""/>
        <dsp:cNvSpPr/>
      </dsp:nvSpPr>
      <dsp:spPr>
        <a:xfrm rot="10800000">
          <a:off x="0" y="2463525"/>
          <a:ext cx="4064000" cy="2463525"/>
        </a:xfrm>
        <a:prstGeom prst="round1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Merchandise</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WCTA, commemorative playing cards, c. £1,000 </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ATT &amp; CIOT, pens, highlighters, z cards, tax facts  c. £ 1,500</a:t>
          </a:r>
        </a:p>
        <a:p>
          <a:pPr marL="0" lvl="0" indent="0" algn="ctr" defTabSz="1422400">
            <a:lnSpc>
              <a:spcPct val="90000"/>
            </a:lnSpc>
            <a:spcBef>
              <a:spcPct val="0"/>
            </a:spcBef>
            <a:spcAft>
              <a:spcPct val="35000"/>
            </a:spcAft>
            <a:buNone/>
          </a:pPr>
          <a:endParaRPr lang="en-GB" sz="2000" kern="1200" dirty="0">
            <a:latin typeface="Arial" panose="020B0604020202020204" pitchFamily="34" charset="0"/>
            <a:cs typeface="Arial" panose="020B0604020202020204" pitchFamily="34" charset="0"/>
          </a:endParaRPr>
        </a:p>
      </dsp:txBody>
      <dsp:txXfrm rot="10800000">
        <a:off x="0" y="3079406"/>
        <a:ext cx="4064000" cy="1847644"/>
      </dsp:txXfrm>
    </dsp:sp>
    <dsp:sp modelId="{05025C16-0C13-4D4E-B16B-588FF66AC11A}">
      <dsp:nvSpPr>
        <dsp:cNvPr id="0" name=""/>
        <dsp:cNvSpPr/>
      </dsp:nvSpPr>
      <dsp:spPr>
        <a:xfrm rot="5400000">
          <a:off x="4864237" y="1663288"/>
          <a:ext cx="2463525" cy="4064000"/>
        </a:xfrm>
        <a:prstGeom prst="round1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panose="020B0604020202020204" pitchFamily="34" charset="0"/>
              <a:cs typeface="Arial" panose="020B0604020202020204" pitchFamily="34" charset="0"/>
            </a:rPr>
            <a:t>Outcome</a:t>
          </a:r>
        </a:p>
        <a:p>
          <a:pPr marL="0" lvl="0" indent="0" algn="ctr" defTabSz="14224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 Low cost, high impact  event, reaching a very diverse range of pupils</a:t>
          </a:r>
        </a:p>
        <a:p>
          <a:pPr marL="0" lvl="0" indent="0" algn="ctr" defTabSz="14224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rot="-5400000">
        <a:off x="4063999" y="3079406"/>
        <a:ext cx="4064000" cy="1847644"/>
      </dsp:txXfrm>
    </dsp:sp>
    <dsp:sp modelId="{608191ED-707C-4A12-986F-283A3FAD6C48}">
      <dsp:nvSpPr>
        <dsp:cNvPr id="0" name=""/>
        <dsp:cNvSpPr/>
      </dsp:nvSpPr>
      <dsp:spPr>
        <a:xfrm>
          <a:off x="2489000" y="2205033"/>
          <a:ext cx="3149998" cy="516983"/>
        </a:xfrm>
        <a:prstGeom prst="roundRect">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i="1" kern="1200" dirty="0">
              <a:solidFill>
                <a:srgbClr val="FFFFFF"/>
              </a:solidFill>
              <a:latin typeface="Arial" panose="020B0604020202020204" pitchFamily="34" charset="0"/>
              <a:cs typeface="Arial" panose="020B0604020202020204" pitchFamily="34" charset="0"/>
            </a:rPr>
            <a:t>Achieving our objectives</a:t>
          </a:r>
          <a:endParaRPr lang="en-US" sz="2000" i="1" kern="1200" dirty="0">
            <a:solidFill>
              <a:srgbClr val="FFFFFF"/>
            </a:solidFill>
            <a:latin typeface="Arial" panose="020B0604020202020204" pitchFamily="34" charset="0"/>
            <a:cs typeface="Arial" panose="020B0604020202020204" pitchFamily="34" charset="0"/>
          </a:endParaRPr>
        </a:p>
      </dsp:txBody>
      <dsp:txXfrm>
        <a:off x="2514237" y="2230270"/>
        <a:ext cx="3099524" cy="46650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dirty="0"/>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3DD1197A-8183-4239-A64D-3199EFDC99A7}" type="datetimeFigureOut">
              <a:rPr lang="en-GB" smtClean="0"/>
              <a:t>08/05/2026</a:t>
            </a:fld>
            <a:endParaRPr lang="en-GB"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dirty="0"/>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4FBC7467-75C8-4CCD-80C6-A84AE73A7828}" type="slidenum">
              <a:rPr lang="en-GB" smtClean="0"/>
              <a:t>‹#›</a:t>
            </a:fld>
            <a:endParaRPr lang="en-GB" dirty="0"/>
          </a:p>
        </p:txBody>
      </p:sp>
    </p:spTree>
    <p:extLst>
      <p:ext uri="{BB962C8B-B14F-4D97-AF65-F5344CB8AC3E}">
        <p14:creationId xmlns:p14="http://schemas.microsoft.com/office/powerpoint/2010/main" val="6319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1</a:t>
            </a:fld>
            <a:endParaRPr lang="en-GB" dirty="0"/>
          </a:p>
        </p:txBody>
      </p:sp>
    </p:spTree>
    <p:extLst>
      <p:ext uri="{BB962C8B-B14F-4D97-AF65-F5344CB8AC3E}">
        <p14:creationId xmlns:p14="http://schemas.microsoft.com/office/powerpoint/2010/main" val="2412743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10</a:t>
            </a:fld>
            <a:endParaRPr lang="en-GB" dirty="0"/>
          </a:p>
        </p:txBody>
      </p:sp>
    </p:spTree>
    <p:extLst>
      <p:ext uri="{BB962C8B-B14F-4D97-AF65-F5344CB8AC3E}">
        <p14:creationId xmlns:p14="http://schemas.microsoft.com/office/powerpoint/2010/main" val="393515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BFD31-151E-8463-F3D2-3BEBB701F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1E9DC-120C-8F3B-8081-D622DE0E7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4F159-50F8-CAD7-6AE9-95269A7876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2BCCBF-EFD8-8DCD-B4A4-6229208AA0E7}"/>
              </a:ext>
            </a:extLst>
          </p:cNvPr>
          <p:cNvSpPr>
            <a:spLocks noGrp="1"/>
          </p:cNvSpPr>
          <p:nvPr>
            <p:ph type="sldNum" sz="quarter" idx="10"/>
          </p:nvPr>
        </p:nvSpPr>
        <p:spPr/>
        <p:txBody>
          <a:bodyPr/>
          <a:lstStyle/>
          <a:p>
            <a:fld id="{4FBC7467-75C8-4CCD-80C6-A84AE73A7828}" type="slidenum">
              <a:rPr lang="en-GB" smtClean="0"/>
              <a:t>11</a:t>
            </a:fld>
            <a:endParaRPr lang="en-GB" dirty="0"/>
          </a:p>
        </p:txBody>
      </p:sp>
    </p:spTree>
    <p:extLst>
      <p:ext uri="{BB962C8B-B14F-4D97-AF65-F5344CB8AC3E}">
        <p14:creationId xmlns:p14="http://schemas.microsoft.com/office/powerpoint/2010/main" val="204986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12</a:t>
            </a:fld>
            <a:endParaRPr lang="en-GB" dirty="0"/>
          </a:p>
        </p:txBody>
      </p:sp>
    </p:spTree>
    <p:extLst>
      <p:ext uri="{BB962C8B-B14F-4D97-AF65-F5344CB8AC3E}">
        <p14:creationId xmlns:p14="http://schemas.microsoft.com/office/powerpoint/2010/main" val="889244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13</a:t>
            </a:fld>
            <a:endParaRPr lang="en-GB" dirty="0"/>
          </a:p>
        </p:txBody>
      </p:sp>
    </p:spTree>
    <p:extLst>
      <p:ext uri="{BB962C8B-B14F-4D97-AF65-F5344CB8AC3E}">
        <p14:creationId xmlns:p14="http://schemas.microsoft.com/office/powerpoint/2010/main" val="241274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2</a:t>
            </a:fld>
            <a:endParaRPr lang="en-GB" dirty="0"/>
          </a:p>
        </p:txBody>
      </p:sp>
    </p:spTree>
    <p:extLst>
      <p:ext uri="{BB962C8B-B14F-4D97-AF65-F5344CB8AC3E}">
        <p14:creationId xmlns:p14="http://schemas.microsoft.com/office/powerpoint/2010/main" val="393515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3</a:t>
            </a:fld>
            <a:endParaRPr lang="en-GB" dirty="0"/>
          </a:p>
        </p:txBody>
      </p:sp>
    </p:spTree>
    <p:extLst>
      <p:ext uri="{BB962C8B-B14F-4D97-AF65-F5344CB8AC3E}">
        <p14:creationId xmlns:p14="http://schemas.microsoft.com/office/powerpoint/2010/main" val="290516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4</a:t>
            </a:fld>
            <a:endParaRPr lang="en-GB" dirty="0"/>
          </a:p>
        </p:txBody>
      </p:sp>
    </p:spTree>
    <p:extLst>
      <p:ext uri="{BB962C8B-B14F-4D97-AF65-F5344CB8AC3E}">
        <p14:creationId xmlns:p14="http://schemas.microsoft.com/office/powerpoint/2010/main" val="393515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911D-E2BD-4341-4DEF-1F74B5B2C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84F8B-0FD6-D1CA-A1EA-AA409A180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87677-4D20-AAC8-0374-83C26067B0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25C4EEA-C42E-2383-8B9C-D99EBD5FFC06}"/>
              </a:ext>
            </a:extLst>
          </p:cNvPr>
          <p:cNvSpPr>
            <a:spLocks noGrp="1"/>
          </p:cNvSpPr>
          <p:nvPr>
            <p:ph type="sldNum" sz="quarter" idx="10"/>
          </p:nvPr>
        </p:nvSpPr>
        <p:spPr/>
        <p:txBody>
          <a:bodyPr/>
          <a:lstStyle/>
          <a:p>
            <a:fld id="{4FBC7467-75C8-4CCD-80C6-A84AE73A7828}" type="slidenum">
              <a:rPr lang="en-GB" smtClean="0"/>
              <a:t>5</a:t>
            </a:fld>
            <a:endParaRPr lang="en-GB" dirty="0"/>
          </a:p>
        </p:txBody>
      </p:sp>
    </p:spTree>
    <p:extLst>
      <p:ext uri="{BB962C8B-B14F-4D97-AF65-F5344CB8AC3E}">
        <p14:creationId xmlns:p14="http://schemas.microsoft.com/office/powerpoint/2010/main" val="263581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6</a:t>
            </a:fld>
            <a:endParaRPr lang="en-GB" dirty="0"/>
          </a:p>
        </p:txBody>
      </p:sp>
    </p:spTree>
    <p:extLst>
      <p:ext uri="{BB962C8B-B14F-4D97-AF65-F5344CB8AC3E}">
        <p14:creationId xmlns:p14="http://schemas.microsoft.com/office/powerpoint/2010/main" val="393515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7</a:t>
            </a:fld>
            <a:endParaRPr lang="en-GB" dirty="0"/>
          </a:p>
        </p:txBody>
      </p:sp>
    </p:spTree>
    <p:extLst>
      <p:ext uri="{BB962C8B-B14F-4D97-AF65-F5344CB8AC3E}">
        <p14:creationId xmlns:p14="http://schemas.microsoft.com/office/powerpoint/2010/main" val="393515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8</a:t>
            </a:fld>
            <a:endParaRPr lang="en-GB" dirty="0"/>
          </a:p>
        </p:txBody>
      </p:sp>
    </p:spTree>
    <p:extLst>
      <p:ext uri="{BB962C8B-B14F-4D97-AF65-F5344CB8AC3E}">
        <p14:creationId xmlns:p14="http://schemas.microsoft.com/office/powerpoint/2010/main" val="426812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BC7467-75C8-4CCD-80C6-A84AE73A7828}" type="slidenum">
              <a:rPr lang="en-GB" smtClean="0"/>
              <a:t>9</a:t>
            </a:fld>
            <a:endParaRPr lang="en-GB" dirty="0"/>
          </a:p>
        </p:txBody>
      </p:sp>
    </p:spTree>
    <p:extLst>
      <p:ext uri="{BB962C8B-B14F-4D97-AF65-F5344CB8AC3E}">
        <p14:creationId xmlns:p14="http://schemas.microsoft.com/office/powerpoint/2010/main" val="4268128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3A01CA9-6DF1-4F1E-B4A6-57D4A5545EFF}" type="datetime1">
              <a:rPr lang="en-GB" smtClean="0"/>
              <a:t>08/05/2026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123788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480EBB-83A1-4FE3-9443-4FA8851869D9}" type="datetime1">
              <a:rPr lang="en-GB" smtClean="0"/>
              <a:t>08/05/2026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378427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E879E3-59BF-46C4-99B4-EC434E5DA80B}" type="datetime1">
              <a:rPr lang="en-GB" smtClean="0"/>
              <a:t>08/05/2026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204554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201000" y="6356349"/>
            <a:ext cx="2743200" cy="365125"/>
          </a:xfrm>
        </p:spPr>
        <p:txBody>
          <a:bodyPr/>
          <a:lstStyle>
            <a:lvl1pPr algn="l">
              <a:defRPr sz="1000" b="1">
                <a:solidFill>
                  <a:schemeClr val="tx1"/>
                </a:solidFill>
                <a:latin typeface="Arial" panose="020B0604020202020204" pitchFamily="34" charset="0"/>
                <a:cs typeface="Arial" panose="020B0604020202020204" pitchFamily="34" charset="0"/>
              </a:defRPr>
            </a:lvl1pPr>
          </a:lstStyle>
          <a:p>
            <a:fld id="{69BC220D-3A57-4480-B87A-D455A80C4121}" type="slidenum">
              <a:rPr lang="en-GB" smtClean="0"/>
              <a:pPr/>
              <a:t>‹#›</a:t>
            </a:fld>
            <a:endParaRPr lang="en-GB" dirty="0"/>
          </a:p>
        </p:txBody>
      </p:sp>
    </p:spTree>
    <p:extLst>
      <p:ext uri="{BB962C8B-B14F-4D97-AF65-F5344CB8AC3E}">
        <p14:creationId xmlns:p14="http://schemas.microsoft.com/office/powerpoint/2010/main" val="89134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A9EAF9-99C6-48A0-AE39-614622BFAA2E}" type="datetime1">
              <a:rPr lang="en-GB" smtClean="0"/>
              <a:t>08/05/2026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124372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C4E33ED-B7D6-466C-BAE1-26D0A67A9DD4}" type="datetime1">
              <a:rPr lang="en-GB" smtClean="0"/>
              <a:t>08/05/2026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247341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B4AA151-4C80-4988-BCD6-32EC08951613}" type="datetime1">
              <a:rPr lang="en-GB" smtClean="0"/>
              <a:t>08/05/2026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341142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477CDA4-E658-40D5-A2A8-2B3B7FAFF095}" type="datetime1">
              <a:rPr lang="en-GB" smtClean="0"/>
              <a:t>08/05/2026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144776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A09C4-F232-446B-9903-11CFC12B3E14}" type="datetime1">
              <a:rPr lang="en-GB" smtClean="0"/>
              <a:t>08/05/2026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207700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522DD-C7A8-4DF0-A2BC-742FBE1BD3DB}" type="datetime1">
              <a:rPr lang="en-GB" smtClean="0"/>
              <a:t>08/05/2026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170712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A4780-A6B1-4345-A958-5779F3DC9672}" type="datetime1">
              <a:rPr lang="en-GB" smtClean="0"/>
              <a:t>08/05/2026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BC220D-3A57-4480-B87A-D455A80C4121}" type="slidenum">
              <a:rPr lang="en-GB" smtClean="0"/>
              <a:t>‹#›</a:t>
            </a:fld>
            <a:endParaRPr lang="en-GB" dirty="0"/>
          </a:p>
        </p:txBody>
      </p:sp>
    </p:spTree>
    <p:extLst>
      <p:ext uri="{BB962C8B-B14F-4D97-AF65-F5344CB8AC3E}">
        <p14:creationId xmlns:p14="http://schemas.microsoft.com/office/powerpoint/2010/main" val="346191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3C58E-0A94-49DC-8169-91112048B859}" type="datetime1">
              <a:rPr lang="en-GB" smtClean="0"/>
              <a:t>08/05/2026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C220D-3A57-4480-B87A-D455A80C4121}" type="slidenum">
              <a:rPr lang="en-GB" smtClean="0"/>
              <a:t>‹#›</a:t>
            </a:fld>
            <a:endParaRPr lang="en-GB" dirty="0"/>
          </a:p>
        </p:txBody>
      </p:sp>
    </p:spTree>
    <p:extLst>
      <p:ext uri="{BB962C8B-B14F-4D97-AF65-F5344CB8AC3E}">
        <p14:creationId xmlns:p14="http://schemas.microsoft.com/office/powerpoint/2010/main" val="1862949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taxadvisers.org.uk/" TargetMode="External"/><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www.taxadvisers.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www.taxadvisers.org.uk/" TargetMode="External"/><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jpeg"/><Relationship Id="rId4" Type="http://schemas.openxmlformats.org/officeDocument/2006/relationships/image" Target="../media/image1.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www.taxadvisers.org.uk/" TargetMode="External"/><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050" y="566681"/>
            <a:ext cx="2519999" cy="2520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844749" y="4096136"/>
            <a:ext cx="6558256" cy="2585323"/>
          </a:xfrm>
          <a:prstGeom prst="rect">
            <a:avLst/>
          </a:prstGeom>
          <a:noFill/>
        </p:spPr>
        <p:txBody>
          <a:bodyPr wrap="none" rtlCol="0">
            <a:spAutoFit/>
          </a:bodyPr>
          <a:lstStyle/>
          <a:p>
            <a:pPr algn="ctr"/>
            <a:r>
              <a:rPr lang="en-GB" b="1" dirty="0">
                <a:effectLst/>
                <a:latin typeface="Arial" panose="020B0604020202020204" pitchFamily="34" charset="0"/>
                <a:ea typeface="Calibri" panose="020F0502020204030204" pitchFamily="34" charset="0"/>
                <a:cs typeface="Arial" panose="020B0604020202020204" pitchFamily="34" charset="0"/>
              </a:rPr>
              <a:t>THE WORSHIPFUL COMPANY OF TAX ADVISERS</a:t>
            </a:r>
          </a:p>
          <a:p>
            <a:pPr algn="ctr"/>
            <a:endParaRPr lang="en-GB" b="1" dirty="0">
              <a:effectLst/>
              <a:latin typeface="Arial" panose="020B0604020202020204" pitchFamily="34" charset="0"/>
              <a:ea typeface="Calibri" panose="020F0502020204030204" pitchFamily="34" charset="0"/>
              <a:cs typeface="Arial" panose="020B0604020202020204" pitchFamily="34" charset="0"/>
            </a:endParaRPr>
          </a:p>
          <a:p>
            <a:pPr algn="ctr"/>
            <a:r>
              <a:rPr lang="en-GB" b="1" dirty="0">
                <a:effectLst/>
                <a:latin typeface="Arial" panose="020B0604020202020204" pitchFamily="34" charset="0"/>
                <a:ea typeface="Calibri" panose="020F0502020204030204" pitchFamily="34" charset="0"/>
                <a:cs typeface="Arial" panose="020B0604020202020204" pitchFamily="34" charset="0"/>
              </a:rPr>
              <a:t>Presentation to the joint EDI Committee of the ATT &amp; CIOT</a:t>
            </a:r>
          </a:p>
          <a:p>
            <a:pPr algn="ctr"/>
            <a:endParaRPr lang="en-GB" b="1" dirty="0">
              <a:latin typeface="Arial" panose="020B0604020202020204" pitchFamily="34" charset="0"/>
              <a:ea typeface="Calibri" panose="020F0502020204030204" pitchFamily="34" charset="0"/>
              <a:cs typeface="Arial" panose="020B0604020202020204" pitchFamily="34" charset="0"/>
            </a:endParaRPr>
          </a:p>
          <a:p>
            <a:pPr algn="ctr"/>
            <a:r>
              <a:rPr lang="en-GB" b="1" dirty="0">
                <a:effectLst/>
                <a:latin typeface="Arial" panose="020B0604020202020204" pitchFamily="34" charset="0"/>
                <a:ea typeface="Calibri" panose="020F0502020204030204" pitchFamily="34" charset="0"/>
                <a:cs typeface="Arial" panose="020B0604020202020204" pitchFamily="34" charset="0"/>
              </a:rPr>
              <a:t>Lorraine Parkin</a:t>
            </a:r>
          </a:p>
          <a:p>
            <a:pPr algn="ctr"/>
            <a:endParaRPr lang="en-GB" b="1" dirty="0">
              <a:effectLst/>
              <a:latin typeface="Arial" panose="020B0604020202020204" pitchFamily="34" charset="0"/>
              <a:ea typeface="Calibri" panose="020F0502020204030204" pitchFamily="34" charset="0"/>
              <a:cs typeface="Arial" panose="020B0604020202020204" pitchFamily="34" charset="0"/>
            </a:endParaRPr>
          </a:p>
          <a:p>
            <a:pPr algn="ctr"/>
            <a:endParaRPr lang="en-GB" b="1" i="1" dirty="0">
              <a:latin typeface="Arial" panose="020B0604020202020204" pitchFamily="34" charset="0"/>
              <a:ea typeface="Calibri" panose="020F0502020204030204" pitchFamily="34" charset="0"/>
              <a:cs typeface="Arial" panose="020B0604020202020204" pitchFamily="34" charset="0"/>
            </a:endParaRPr>
          </a:p>
          <a:p>
            <a:pPr algn="ctr"/>
            <a:r>
              <a:rPr lang="en-GB" b="1" i="1" dirty="0">
                <a:solidFill>
                  <a:srgbClr val="009900"/>
                </a:solidFill>
                <a:latin typeface="Arial" panose="020B0604020202020204" pitchFamily="34" charset="0"/>
                <a:ea typeface="Calibri" panose="020F0502020204030204" pitchFamily="34" charset="0"/>
                <a:cs typeface="Arial" panose="020B0604020202020204" pitchFamily="34" charset="0"/>
              </a:rPr>
              <a:t>19</a:t>
            </a:r>
            <a:r>
              <a:rPr lang="en-GB" b="1" i="1" baseline="30000" dirty="0">
                <a:solidFill>
                  <a:srgbClr val="009900"/>
                </a:solidFill>
                <a:latin typeface="Arial" panose="020B0604020202020204" pitchFamily="34" charset="0"/>
                <a:ea typeface="Calibri" panose="020F0502020204030204" pitchFamily="34" charset="0"/>
                <a:cs typeface="Arial" panose="020B0604020202020204" pitchFamily="34" charset="0"/>
              </a:rPr>
              <a:t>th</a:t>
            </a:r>
            <a:r>
              <a:rPr lang="en-GB" b="1" i="1" dirty="0">
                <a:solidFill>
                  <a:srgbClr val="009900"/>
                </a:solidFill>
                <a:latin typeface="Arial" panose="020B0604020202020204" pitchFamily="34" charset="0"/>
                <a:ea typeface="Calibri" panose="020F0502020204030204" pitchFamily="34" charset="0"/>
                <a:cs typeface="Arial" panose="020B0604020202020204" pitchFamily="34" charset="0"/>
              </a:rPr>
              <a:t> May 2026</a:t>
            </a:r>
          </a:p>
          <a:p>
            <a:pPr algn="ctr"/>
            <a:endParaRPr lang="en-GB"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818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id="{10DBC26F-B739-40AF-92AD-C8B55D522291}"/>
              </a:ext>
            </a:extLst>
          </p:cNvPr>
          <p:cNvSpPr>
            <a:spLocks noGrp="1"/>
          </p:cNvSpPr>
          <p:nvPr>
            <p:ph type="sldNum" sz="quarter" idx="12"/>
          </p:nvPr>
        </p:nvSpPr>
        <p:spPr/>
        <p:txBody>
          <a:bodyPr/>
          <a:lstStyle/>
          <a:p>
            <a:fld id="{69BC220D-3A57-4480-B87A-D455A80C4121}" type="slidenum">
              <a:rPr lang="en-GB" smtClean="0"/>
              <a:t>10</a:t>
            </a:fld>
            <a:endParaRPr lang="en-GB" dirty="0"/>
          </a:p>
        </p:txBody>
      </p:sp>
      <p:sp>
        <p:nvSpPr>
          <p:cNvPr id="2" name="Title 1">
            <a:extLst>
              <a:ext uri="{FF2B5EF4-FFF2-40B4-BE49-F238E27FC236}">
                <a16:creationId xmlns:a16="http://schemas.microsoft.com/office/drawing/2014/main" id="{BAB8D2FF-C883-EC81-4EA9-EAB180A96148}"/>
              </a:ext>
            </a:extLst>
          </p:cNvPr>
          <p:cNvSpPr txBox="1">
            <a:spLocks/>
          </p:cNvSpPr>
          <p:nvPr/>
        </p:nvSpPr>
        <p:spPr>
          <a:xfrm>
            <a:off x="2001000" y="279000"/>
            <a:ext cx="9787812" cy="126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err="1">
                <a:latin typeface="Arial" panose="020B0604020202020204" pitchFamily="34" charset="0"/>
                <a:cs typeface="Arial" panose="020B0604020202020204" pitchFamily="34" charset="0"/>
              </a:rPr>
              <a:t>Swanlea</a:t>
            </a:r>
            <a:r>
              <a:rPr lang="en-GB" sz="3600" b="1" dirty="0">
                <a:latin typeface="Arial" panose="020B0604020202020204" pitchFamily="34" charset="0"/>
                <a:cs typeface="Arial" panose="020B0604020202020204" pitchFamily="34" charset="0"/>
              </a:rPr>
              <a:t> School Careers’ Fair</a:t>
            </a:r>
            <a:endParaRPr lang="en-GB" sz="3600" dirty="0">
              <a:latin typeface="Arial" panose="020B0604020202020204" pitchFamily="34" charset="0"/>
              <a:cs typeface="Arial" panose="020B0604020202020204" pitchFamily="34" charset="0"/>
            </a:endParaRPr>
          </a:p>
          <a:p>
            <a:r>
              <a:rPr lang="en-GB" sz="3600" b="1" dirty="0">
                <a:latin typeface="Arial" panose="020B0604020202020204" pitchFamily="34" charset="0"/>
                <a:cs typeface="Arial" panose="020B0604020202020204" pitchFamily="34" charset="0"/>
              </a:rPr>
              <a:t>Our team- collaborating</a:t>
            </a:r>
            <a:endParaRPr lang="en-GB" sz="3600" dirty="0">
              <a:latin typeface="Arial" panose="020B0604020202020204" pitchFamily="34" charset="0"/>
              <a:cs typeface="Arial" panose="020B0604020202020204" pitchFamily="34" charset="0"/>
            </a:endParaRPr>
          </a:p>
        </p:txBody>
      </p:sp>
      <p:sp>
        <p:nvSpPr>
          <p:cNvPr id="6" name="TextBox 5"/>
          <p:cNvSpPr txBox="1"/>
          <p:nvPr/>
        </p:nvSpPr>
        <p:spPr>
          <a:xfrm>
            <a:off x="6501000" y="2349000"/>
            <a:ext cx="4365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 further opportunity from WCTA’s membership of the Livery Schools Link</a:t>
            </a:r>
          </a:p>
          <a:p>
            <a:pPr marL="285750" indent="-285750">
              <a:buFont typeface="Arial" panose="020B0604020202020204" pitchFamily="34" charset="0"/>
              <a:buChar char="•"/>
            </a:pPr>
            <a:r>
              <a:rPr lang="en-US" dirty="0"/>
              <a:t>Non selective community school in Tower Hamlets’ district</a:t>
            </a:r>
          </a:p>
          <a:p>
            <a:pPr marL="285750" indent="-285750">
              <a:buFont typeface="Arial" panose="020B0604020202020204" pitchFamily="34" charset="0"/>
              <a:buChar char="•"/>
            </a:pPr>
            <a:r>
              <a:rPr lang="en-US" dirty="0"/>
              <a:t>Caters for 11 to 18 year old students</a:t>
            </a:r>
          </a:p>
          <a:p>
            <a:pPr marL="285750" indent="-285750">
              <a:buFont typeface="Arial" panose="020B0604020202020204" pitchFamily="34" charset="0"/>
              <a:buChar char="•"/>
            </a:pPr>
            <a:r>
              <a:rPr lang="en-US" dirty="0"/>
              <a:t>Over 1200 pupils</a:t>
            </a:r>
          </a:p>
          <a:p>
            <a:pPr marL="285750" indent="-285750">
              <a:buFont typeface="Arial" panose="020B0604020202020204" pitchFamily="34" charset="0"/>
              <a:buChar char="•"/>
            </a:pPr>
            <a:r>
              <a:rPr lang="en-US" dirty="0"/>
              <a:t>45.3% eligible for free meals</a:t>
            </a:r>
          </a:p>
          <a:p>
            <a:pPr marL="285750" indent="-285750">
              <a:buFont typeface="Arial" panose="020B0604020202020204" pitchFamily="34" charset="0"/>
              <a:buChar char="•"/>
            </a:pPr>
            <a:r>
              <a:rPr lang="en-US" dirty="0"/>
              <a:t>Ethnically diverse</a:t>
            </a:r>
          </a:p>
          <a:p>
            <a:br>
              <a:rPr lang="en-US" dirty="0"/>
            </a:br>
            <a:endParaRPr lang="en-US" dirty="0"/>
          </a:p>
        </p:txBody>
      </p:sp>
      <p:pic>
        <p:nvPicPr>
          <p:cNvPr id="8" name="Picture 7">
            <a:extLst>
              <a:ext uri="{FF2B5EF4-FFF2-40B4-BE49-F238E27FC236}">
                <a16:creationId xmlns:a16="http://schemas.microsoft.com/office/drawing/2014/main" id="{33C9D5FB-B933-1D30-4691-3766AD2F2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5732" y="2233732"/>
            <a:ext cx="3735000" cy="3065535"/>
          </a:xfrm>
          <a:prstGeom prst="rect">
            <a:avLst/>
          </a:prstGeom>
        </p:spPr>
      </p:pic>
    </p:spTree>
    <p:extLst>
      <p:ext uri="{BB962C8B-B14F-4D97-AF65-F5344CB8AC3E}">
        <p14:creationId xmlns:p14="http://schemas.microsoft.com/office/powerpoint/2010/main" val="2427696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F0A1E6E-8D07-0717-B7D7-275B1DBCD0B0}"/>
            </a:ext>
          </a:extLst>
        </p:cNvPr>
        <p:cNvGrpSpPr/>
        <p:nvPr/>
      </p:nvGrpSpPr>
      <p:grpSpPr>
        <a:xfrm>
          <a:off x="0" y="0"/>
          <a:ext cx="0" cy="0"/>
          <a:chOff x="0" y="0"/>
          <a:chExt cx="0" cy="0"/>
        </a:xfrm>
      </p:grpSpPr>
      <p:pic>
        <p:nvPicPr>
          <p:cNvPr id="4" name="Picture 4" descr="Worshipful Company of Tax Advisers coat of arms">
            <a:hlinkClick r:id="rId3"/>
            <a:extLst>
              <a:ext uri="{FF2B5EF4-FFF2-40B4-BE49-F238E27FC236}">
                <a16:creationId xmlns:a16="http://schemas.microsoft.com/office/drawing/2014/main" id="{045607FD-3CD0-C43D-E1E1-B972ED7ED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9A9906-BD65-7AED-11E4-BB76F391C6FD}"/>
              </a:ext>
            </a:extLst>
          </p:cNvPr>
          <p:cNvSpPr>
            <a:spLocks noGrp="1"/>
          </p:cNvSpPr>
          <p:nvPr>
            <p:ph type="sldNum" sz="quarter" idx="12"/>
          </p:nvPr>
        </p:nvSpPr>
        <p:spPr/>
        <p:txBody>
          <a:bodyPr/>
          <a:lstStyle/>
          <a:p>
            <a:fld id="{69BC220D-3A57-4480-B87A-D455A80C4121}" type="slidenum">
              <a:rPr lang="en-GB" smtClean="0"/>
              <a:t>11</a:t>
            </a:fld>
            <a:endParaRPr lang="en-GB" dirty="0"/>
          </a:p>
        </p:txBody>
      </p:sp>
      <p:sp>
        <p:nvSpPr>
          <p:cNvPr id="2" name="Title 1">
            <a:extLst>
              <a:ext uri="{FF2B5EF4-FFF2-40B4-BE49-F238E27FC236}">
                <a16:creationId xmlns:a16="http://schemas.microsoft.com/office/drawing/2014/main" id="{F76C38A6-2648-D9CF-164A-23BEAA9FD974}"/>
              </a:ext>
            </a:extLst>
          </p:cNvPr>
          <p:cNvSpPr txBox="1">
            <a:spLocks/>
          </p:cNvSpPr>
          <p:nvPr/>
        </p:nvSpPr>
        <p:spPr>
          <a:xfrm>
            <a:off x="2001000" y="279000"/>
            <a:ext cx="9787812" cy="126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err="1">
                <a:latin typeface="Arial" panose="020B0604020202020204" pitchFamily="34" charset="0"/>
                <a:cs typeface="Arial" panose="020B0604020202020204" pitchFamily="34" charset="0"/>
              </a:rPr>
              <a:t>Swanlea</a:t>
            </a:r>
            <a:r>
              <a:rPr lang="en-GB" sz="3600" b="1" dirty="0">
                <a:latin typeface="Arial" panose="020B0604020202020204" pitchFamily="34" charset="0"/>
                <a:cs typeface="Arial" panose="020B0604020202020204" pitchFamily="34" charset="0"/>
              </a:rPr>
              <a:t> School Careers’ Fair</a:t>
            </a:r>
            <a:endParaRPr lang="en-GB" sz="3600" dirty="0">
              <a:latin typeface="Arial" panose="020B0604020202020204" pitchFamily="34" charset="0"/>
              <a:cs typeface="Arial" panose="020B0604020202020204" pitchFamily="34" charset="0"/>
            </a:endParaRPr>
          </a:p>
          <a:p>
            <a:r>
              <a:rPr lang="en-GB" sz="3600" b="1" dirty="0">
                <a:latin typeface="Arial" panose="020B0604020202020204" pitchFamily="34" charset="0"/>
                <a:cs typeface="Arial" panose="020B0604020202020204" pitchFamily="34" charset="0"/>
              </a:rPr>
              <a:t>Our team- collaborating Cont.</a:t>
            </a:r>
            <a:endParaRPr lang="en-GB"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17163D-6339-0BAD-3F7E-683000609B8C}"/>
              </a:ext>
            </a:extLst>
          </p:cNvPr>
          <p:cNvSpPr txBox="1"/>
          <p:nvPr/>
        </p:nvSpPr>
        <p:spPr>
          <a:xfrm>
            <a:off x="6366000" y="1764000"/>
            <a:ext cx="4500000" cy="4524315"/>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"I enjoyed how I could talk to multiple different careers and find more about each career. This helped me be more aware of my career paths.”</a:t>
            </a:r>
          </a:p>
          <a:p>
            <a:pPr marL="285750" indent="-285750">
              <a:buFont typeface="Arial" panose="020B0604020202020204" pitchFamily="34" charset="0"/>
              <a:buChar char="•"/>
            </a:pPr>
            <a:r>
              <a:rPr lang="en-US" i="1" dirty="0"/>
              <a:t>“I learnt new things about a wide variety of companies. It was really useful information and the range of companies made it fun.”</a:t>
            </a:r>
          </a:p>
          <a:p>
            <a:pPr marL="285750" indent="-285750">
              <a:buFont typeface="Arial" panose="020B0604020202020204" pitchFamily="34" charset="0"/>
              <a:buChar char="•"/>
            </a:pPr>
            <a:r>
              <a:rPr lang="en-US" i="1" dirty="0"/>
              <a:t>“It was highly informative and there were such astute individuals.”</a:t>
            </a:r>
          </a:p>
          <a:p>
            <a:pPr marL="285750" indent="-285750">
              <a:buFont typeface="Arial" panose="020B0604020202020204" pitchFamily="34" charset="0"/>
              <a:buChar char="•"/>
            </a:pPr>
            <a:r>
              <a:rPr lang="en-US" i="1" dirty="0"/>
              <a:t>”It was helpful and nice to know about steps to take in the future”. </a:t>
            </a:r>
          </a:p>
          <a:p>
            <a:pPr marL="285750" indent="-285750">
              <a:buFont typeface="Arial" panose="020B0604020202020204" pitchFamily="34" charset="0"/>
              <a:buChar char="•"/>
            </a:pPr>
            <a:r>
              <a:rPr lang="en-US" i="1" dirty="0"/>
              <a:t>“There was a wide variety of career options to explore, and I had enough time to get my questions answered at each station”. </a:t>
            </a:r>
          </a:p>
          <a:p>
            <a:pPr marL="285750" indent="-285750">
              <a:buFont typeface="Arial" panose="020B0604020202020204" pitchFamily="34" charset="0"/>
              <a:buChar char="•"/>
            </a:pPr>
            <a:endParaRPr lang="en-US" i="1" dirty="0"/>
          </a:p>
        </p:txBody>
      </p:sp>
      <p:pic>
        <p:nvPicPr>
          <p:cNvPr id="8" name="Picture 7">
            <a:extLst>
              <a:ext uri="{FF2B5EF4-FFF2-40B4-BE49-F238E27FC236}">
                <a16:creationId xmlns:a16="http://schemas.microsoft.com/office/drawing/2014/main" id="{6BAAF0C0-F705-3673-FDEB-20D8448F6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5732" y="2233732"/>
            <a:ext cx="3735000" cy="3065535"/>
          </a:xfrm>
          <a:prstGeom prst="rect">
            <a:avLst/>
          </a:prstGeom>
        </p:spPr>
      </p:pic>
    </p:spTree>
    <p:extLst>
      <p:ext uri="{BB962C8B-B14F-4D97-AF65-F5344CB8AC3E}">
        <p14:creationId xmlns:p14="http://schemas.microsoft.com/office/powerpoint/2010/main" val="188012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736" y="365126"/>
            <a:ext cx="9787812" cy="993874"/>
          </a:xfrm>
        </p:spPr>
        <p:txBody>
          <a:bodyPr>
            <a:noAutofit/>
          </a:bodyPr>
          <a:lstStyle/>
          <a:p>
            <a:r>
              <a:rPr lang="en-GB" sz="3600" b="1" dirty="0">
                <a:latin typeface="Arial" panose="020B0604020202020204" pitchFamily="34" charset="0"/>
                <a:cs typeface="Arial" panose="020B0604020202020204" pitchFamily="34" charset="0"/>
              </a:rPr>
              <a:t>Further Complementary Activities by WCTA &amp; its Charities</a:t>
            </a:r>
            <a:endParaRPr lang="en-GB" sz="3600" dirty="0">
              <a:latin typeface="Arial" panose="020B0604020202020204" pitchFamily="34" charset="0"/>
              <a:cs typeface="Arial" panose="020B0604020202020204" pitchFamily="34" charset="0"/>
            </a:endParaRPr>
          </a:p>
        </p:txBody>
      </p:sp>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CF80DCC7-9AD6-47D6-AD4D-F43404A89041}"/>
              </a:ext>
            </a:extLst>
          </p:cNvPr>
          <p:cNvSpPr txBox="1"/>
          <p:nvPr/>
        </p:nvSpPr>
        <p:spPr>
          <a:xfrm>
            <a:off x="336000" y="1792176"/>
            <a:ext cx="5760000" cy="4108817"/>
          </a:xfrm>
          <a:prstGeom prst="rect">
            <a:avLst/>
          </a:prstGeom>
          <a:noFill/>
          <a:ln w="57150">
            <a:noFill/>
          </a:ln>
        </p:spPr>
        <p:txBody>
          <a:bodyPr wrap="square" rtlCol="0">
            <a:spAutoFit/>
          </a:bodyPr>
          <a:lstStyle/>
          <a:p>
            <a:pPr lvl="0" algn="ctr"/>
            <a:r>
              <a:rPr lang="en-GB" b="1" dirty="0">
                <a:latin typeface="Arial" panose="020B0604020202020204" pitchFamily="34" charset="0"/>
                <a:cs typeface="Arial" panose="020B0604020202020204" pitchFamily="34" charset="0"/>
              </a:rPr>
              <a:t>Local Village Network &amp; The Livery Companies</a:t>
            </a:r>
          </a:p>
          <a:p>
            <a:pPr lvl="0" algn="ctr"/>
            <a:endParaRPr lang="en-GB" b="1" dirty="0">
              <a:latin typeface="Arial" panose="020B0604020202020204" pitchFamily="34" charset="0"/>
              <a:cs typeface="Arial" panose="020B0604020202020204" pitchFamily="34" charset="0"/>
            </a:endParaRPr>
          </a:p>
          <a:p>
            <a:pPr marL="285750" lvl="0" indent="-285750">
              <a:spcAft>
                <a:spcPts val="1800"/>
              </a:spcAft>
              <a:buFont typeface="Arial"/>
              <a:buChar char="•"/>
            </a:pPr>
            <a:r>
              <a:rPr lang="en-GB" dirty="0">
                <a:solidFill>
                  <a:srgbClr val="009900"/>
                </a:solidFill>
                <a:latin typeface="Arial" panose="020B0604020202020204" pitchFamily="34" charset="0"/>
                <a:cs typeface="Arial" panose="020B0604020202020204" pitchFamily="34" charset="0"/>
              </a:rPr>
              <a:t>Mentoring year 10 students on the Amplify Me Program</a:t>
            </a:r>
          </a:p>
          <a:p>
            <a:pPr marL="342900" lvl="0" indent="-342900">
              <a:spcAft>
                <a:spcPts val="1800"/>
              </a:spcAft>
              <a:buFont typeface="Arial" panose="020B0604020202020204" pitchFamily="34" charset="0"/>
              <a:buChar char="•"/>
            </a:pPr>
            <a:r>
              <a:rPr lang="en-GB" dirty="0">
                <a:solidFill>
                  <a:srgbClr val="0066FF"/>
                </a:solidFill>
                <a:latin typeface="Arial" panose="020B0604020202020204" pitchFamily="34" charset="0"/>
                <a:cs typeface="Arial" panose="020B0604020202020204" pitchFamily="34" charset="0"/>
              </a:rPr>
              <a:t>2025/2026 -Lilian Bayliss, Beacon High School, Haberdashers’ Hatcham College</a:t>
            </a:r>
          </a:p>
          <a:p>
            <a:pPr marL="342900" lvl="0" indent="-342900">
              <a:spcAft>
                <a:spcPts val="1800"/>
              </a:spcAft>
              <a:buFont typeface="Arial" panose="020B0604020202020204" pitchFamily="34" charset="0"/>
              <a:buChar char="•"/>
            </a:pPr>
            <a:r>
              <a:rPr lang="en-GB" dirty="0">
                <a:solidFill>
                  <a:srgbClr val="FF9933"/>
                </a:solidFill>
                <a:latin typeface="Arial" panose="020B0604020202020204" pitchFamily="34" charset="0"/>
                <a:cs typeface="Arial" panose="020B0604020202020204" pitchFamily="34" charset="0"/>
              </a:rPr>
              <a:t>Helping the students to prepare their CVs, to think about next steps after GCSEs, improve their networking skills, their impact and their public speaking skills .</a:t>
            </a:r>
          </a:p>
          <a:p>
            <a:pPr marL="342900" lvl="0" indent="-342900">
              <a:spcAft>
                <a:spcPts val="1800"/>
              </a:spcAft>
              <a:buFont typeface="Arial" panose="020B0604020202020204" pitchFamily="34" charset="0"/>
              <a:buChar char="•"/>
            </a:pPr>
            <a:r>
              <a:rPr lang="en-GB" dirty="0">
                <a:solidFill>
                  <a:srgbClr val="D60093"/>
                </a:solidFill>
                <a:latin typeface="Arial" panose="020B0604020202020204" pitchFamily="34" charset="0"/>
                <a:cs typeface="Arial" panose="020B0604020202020204" pitchFamily="34" charset="0"/>
              </a:rPr>
              <a:t>Inspiring confidence and meeting our charitable pro bono aims</a:t>
            </a:r>
          </a:p>
        </p:txBody>
      </p:sp>
      <p:sp>
        <p:nvSpPr>
          <p:cNvPr id="5" name="Slide Number Placeholder 4">
            <a:extLst>
              <a:ext uri="{FF2B5EF4-FFF2-40B4-BE49-F238E27FC236}">
                <a16:creationId xmlns:a16="http://schemas.microsoft.com/office/drawing/2014/main" id="{10DBC26F-B739-40AF-92AD-C8B55D522291}"/>
              </a:ext>
            </a:extLst>
          </p:cNvPr>
          <p:cNvSpPr>
            <a:spLocks noGrp="1"/>
          </p:cNvSpPr>
          <p:nvPr>
            <p:ph type="sldNum" sz="quarter" idx="12"/>
          </p:nvPr>
        </p:nvSpPr>
        <p:spPr/>
        <p:txBody>
          <a:bodyPr/>
          <a:lstStyle/>
          <a:p>
            <a:fld id="{69BC220D-3A57-4480-B87A-D455A80C4121}" type="slidenum">
              <a:rPr lang="en-GB" smtClean="0"/>
              <a:t>12</a:t>
            </a:fld>
            <a:endParaRPr lang="en-GB" dirty="0"/>
          </a:p>
        </p:txBody>
      </p:sp>
      <p:sp>
        <p:nvSpPr>
          <p:cNvPr id="6" name="TextBox 5">
            <a:extLst>
              <a:ext uri="{FF2B5EF4-FFF2-40B4-BE49-F238E27FC236}">
                <a16:creationId xmlns:a16="http://schemas.microsoft.com/office/drawing/2014/main" id="{5E9A5910-7C93-6ECE-0D4B-B6F57D9791B3}"/>
              </a:ext>
            </a:extLst>
          </p:cNvPr>
          <p:cNvSpPr txBox="1"/>
          <p:nvPr/>
        </p:nvSpPr>
        <p:spPr>
          <a:xfrm>
            <a:off x="6456000" y="1792176"/>
            <a:ext cx="5490000" cy="3046988"/>
          </a:xfrm>
          <a:prstGeom prst="rect">
            <a:avLst/>
          </a:prstGeom>
          <a:noFill/>
          <a:ln w="57150">
            <a:noFill/>
          </a:ln>
        </p:spPr>
        <p:txBody>
          <a:bodyPr wrap="square" rtlCol="0">
            <a:spAutoFit/>
          </a:bodyPr>
          <a:lstStyle/>
          <a:p>
            <a:pPr marR="0" lvl="1" algn="ctr" fontAlgn="auto">
              <a:lnSpc>
                <a:spcPct val="100000"/>
              </a:lnSpc>
              <a:spcBef>
                <a:spcPts val="0"/>
              </a:spcBef>
              <a:spcAft>
                <a:spcPts val="1200"/>
              </a:spcAft>
              <a:buClrTx/>
              <a:buSzTx/>
              <a:tabLst/>
              <a:defRPr/>
            </a:pPr>
            <a:r>
              <a:rPr lang="en-GB" b="1" dirty="0">
                <a:latin typeface="Arial" panose="020B0604020202020204" pitchFamily="34" charset="0"/>
                <a:cs typeface="Arial" panose="020B0604020202020204" pitchFamily="34" charset="0"/>
              </a:rPr>
              <a:t>City St. George’s Future Professional Summer School</a:t>
            </a:r>
          </a:p>
          <a:p>
            <a:pPr marL="742950" lvl="1" indent="-285750">
              <a:spcAft>
                <a:spcPts val="1200"/>
              </a:spcAft>
              <a:buFont typeface="Arial" panose="020B0604020202020204" pitchFamily="34" charset="0"/>
              <a:buChar char="•"/>
              <a:defRPr/>
            </a:pPr>
            <a:r>
              <a:rPr lang="en-GB" dirty="0">
                <a:solidFill>
                  <a:srgbClr val="009900"/>
                </a:solidFill>
                <a:latin typeface="Arial" panose="020B0604020202020204" pitchFamily="34" charset="0"/>
                <a:cs typeface="Arial" panose="020B0604020202020204" pitchFamily="34" charset="0"/>
              </a:rPr>
              <a:t>Sponsoring a number of places for students, especially from Mulberry UTC</a:t>
            </a:r>
          </a:p>
          <a:p>
            <a:pPr marL="800100" lvl="1" indent="-342900">
              <a:spcAft>
                <a:spcPts val="1200"/>
              </a:spcAft>
              <a:buFont typeface="Arial" panose="020B0604020202020204" pitchFamily="34" charset="0"/>
              <a:buChar char="•"/>
              <a:defRPr/>
            </a:pPr>
            <a:r>
              <a:rPr lang="en-GB" dirty="0">
                <a:solidFill>
                  <a:srgbClr val="FF9933"/>
                </a:solidFill>
                <a:latin typeface="Arial" panose="020B0604020202020204" pitchFamily="34" charset="0"/>
                <a:cs typeface="Arial" panose="020B0604020202020204" pitchFamily="34" charset="0"/>
              </a:rPr>
              <a:t>Inspiring students to see that they can have a career in the professions and our profession in particular</a:t>
            </a:r>
            <a:endParaRPr lang="en-GB" dirty="0">
              <a:solidFill>
                <a:srgbClr val="D60093"/>
              </a:solidFill>
              <a:latin typeface="Arial" panose="020B0604020202020204" pitchFamily="34" charset="0"/>
              <a:cs typeface="Arial" panose="020B0604020202020204" pitchFamily="34" charset="0"/>
            </a:endParaRPr>
          </a:p>
          <a:p>
            <a:pPr marL="800100" marR="0" lvl="1" indent="-342900" fontAlgn="auto">
              <a:lnSpc>
                <a:spcPct val="100000"/>
              </a:lnSpc>
              <a:spcBef>
                <a:spcPts val="0"/>
              </a:spcBef>
              <a:spcAft>
                <a:spcPts val="1200"/>
              </a:spcAft>
              <a:buClrTx/>
              <a:buSzTx/>
              <a:buFont typeface="Arial" panose="020B0604020202020204" pitchFamily="34" charset="0"/>
              <a:buChar char="•"/>
              <a:tabLst/>
              <a:defRPr/>
            </a:pPr>
            <a:r>
              <a:rPr lang="en-GB" dirty="0">
                <a:solidFill>
                  <a:srgbClr val="D60093"/>
                </a:solidFill>
                <a:latin typeface="Arial" panose="020B0604020202020204" pitchFamily="34" charset="0"/>
                <a:cs typeface="Arial" panose="020B0604020202020204" pitchFamily="34" charset="0"/>
              </a:rPr>
              <a:t>Widening the impact of our charitable and educational support</a:t>
            </a:r>
          </a:p>
        </p:txBody>
      </p:sp>
      <p:pic>
        <p:nvPicPr>
          <p:cNvPr id="8" name="Picture 7">
            <a:extLst>
              <a:ext uri="{FF2B5EF4-FFF2-40B4-BE49-F238E27FC236}">
                <a16:creationId xmlns:a16="http://schemas.microsoft.com/office/drawing/2014/main" id="{EBE4D75B-C4BE-8BED-C4DB-A4FA9F12C38F}"/>
              </a:ext>
            </a:extLst>
          </p:cNvPr>
          <p:cNvPicPr>
            <a:picLocks noChangeAspect="1"/>
          </p:cNvPicPr>
          <p:nvPr/>
        </p:nvPicPr>
        <p:blipFill>
          <a:blip r:embed="rId5">
            <a:extLst>
              <a:ext uri="{28A0092B-C50C-407E-A947-70E740481C1C}">
                <a14:useLocalDpi xmlns:a14="http://schemas.microsoft.com/office/drawing/2010/main" val="0"/>
              </a:ext>
            </a:extLst>
          </a:blip>
          <a:srcRect l="4862" t="23876" r="5976" b="13400"/>
          <a:stretch>
            <a:fillRect/>
          </a:stretch>
        </p:blipFill>
        <p:spPr>
          <a:xfrm>
            <a:off x="7221000" y="4825260"/>
            <a:ext cx="4272754" cy="1878648"/>
          </a:xfrm>
          <a:prstGeom prst="rect">
            <a:avLst/>
          </a:prstGeom>
        </p:spPr>
      </p:pic>
    </p:spTree>
    <p:extLst>
      <p:ext uri="{BB962C8B-B14F-4D97-AF65-F5344CB8AC3E}">
        <p14:creationId xmlns:p14="http://schemas.microsoft.com/office/powerpoint/2010/main" val="3738957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050" y="566681"/>
            <a:ext cx="2519999" cy="2520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341000" y="4104000"/>
            <a:ext cx="3690000" cy="1569660"/>
          </a:xfrm>
          <a:prstGeom prst="rect">
            <a:avLst/>
          </a:prstGeom>
          <a:noFill/>
        </p:spPr>
        <p:txBody>
          <a:bodyPr wrap="square" rtlCol="0">
            <a:spAutoFit/>
          </a:bodyPr>
          <a:lstStyle/>
          <a:p>
            <a:pPr algn="ctr"/>
            <a:r>
              <a:rPr lang="en-GB" sz="6000" b="1" dirty="0">
                <a:effectLst/>
                <a:latin typeface="Arial" panose="020B0604020202020204" pitchFamily="34" charset="0"/>
                <a:ea typeface="Calibri" panose="020F0502020204030204" pitchFamily="34" charset="0"/>
                <a:cs typeface="Arial" panose="020B0604020202020204" pitchFamily="34" charset="0"/>
              </a:rPr>
              <a:t>Q&amp;As</a:t>
            </a:r>
          </a:p>
          <a:p>
            <a:pPr algn="ctr"/>
            <a:endParaRPr lang="en-GB" b="1" i="1" dirty="0">
              <a:latin typeface="Arial" panose="020B0604020202020204" pitchFamily="34" charset="0"/>
              <a:ea typeface="Calibri" panose="020F0502020204030204" pitchFamily="34" charset="0"/>
              <a:cs typeface="Arial" panose="020B0604020202020204" pitchFamily="34" charset="0"/>
            </a:endParaRPr>
          </a:p>
          <a:p>
            <a:pPr algn="ctr"/>
            <a:endParaRPr lang="en-GB"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4457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CF80DCC7-9AD6-47D6-AD4D-F43404A89041}"/>
              </a:ext>
            </a:extLst>
          </p:cNvPr>
          <p:cNvSpPr txBox="1"/>
          <p:nvPr/>
        </p:nvSpPr>
        <p:spPr>
          <a:xfrm>
            <a:off x="1191000" y="1419607"/>
            <a:ext cx="10095450" cy="4939814"/>
          </a:xfrm>
          <a:prstGeom prst="rect">
            <a:avLst/>
          </a:prstGeom>
          <a:noFill/>
          <a:ln w="57150">
            <a:noFill/>
          </a:ln>
        </p:spPr>
        <p:txBody>
          <a:bodyPr wrap="square" rtlCol="0">
            <a:spAutoFit/>
          </a:bodyPr>
          <a:lstStyle/>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Aligned Objectives &amp; Policies to address EDI</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Supporting tax training together</a:t>
            </a:r>
          </a:p>
          <a:p>
            <a:pPr marL="800100" lvl="1"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ATT, CTA, ADIT, DITT, Returners 2 Work Initiative</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Supporting tax education together</a:t>
            </a:r>
          </a:p>
          <a:p>
            <a:pPr marL="800100" lvl="1"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The Livery Schools Link (LSL) ( The London Careers’ Fair)</a:t>
            </a:r>
          </a:p>
          <a:p>
            <a:pPr marL="800100" lvl="1" indent="-342900">
              <a:spcAft>
                <a:spcPts val="1800"/>
              </a:spcAft>
              <a:buFont typeface="Arial" panose="020B0604020202020204" pitchFamily="34" charset="0"/>
              <a:buChar char="•"/>
            </a:pPr>
            <a:r>
              <a:rPr lang="en-GB" dirty="0" err="1">
                <a:latin typeface="Arial" panose="020B0604020202020204" pitchFamily="34" charset="0"/>
                <a:cs typeface="Arial" panose="020B0604020202020204" pitchFamily="34" charset="0"/>
              </a:rPr>
              <a:t>Swanlea</a:t>
            </a:r>
            <a:r>
              <a:rPr lang="en-GB" dirty="0">
                <a:latin typeface="Arial" panose="020B0604020202020204" pitchFamily="34" charset="0"/>
                <a:cs typeface="Arial" panose="020B0604020202020204" pitchFamily="34" charset="0"/>
              </a:rPr>
              <a:t> School Careers’ Fair</a:t>
            </a:r>
          </a:p>
          <a:p>
            <a:pPr marL="34290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Further complementary activities by WCTA &amp; its charities</a:t>
            </a:r>
          </a:p>
          <a:p>
            <a:pPr marL="800100" lvl="1"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Local Village Network &amp; the Livery Companies</a:t>
            </a:r>
          </a:p>
          <a:p>
            <a:pPr marL="800100" lvl="1"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City St. George’s Future Professional Summer School</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Q&amp;As</a:t>
            </a:r>
            <a:endParaRPr lang="en-GB"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0DBC26F-B739-40AF-92AD-C8B55D522291}"/>
              </a:ext>
            </a:extLst>
          </p:cNvPr>
          <p:cNvSpPr>
            <a:spLocks noGrp="1"/>
          </p:cNvSpPr>
          <p:nvPr>
            <p:ph type="sldNum" sz="quarter" idx="12"/>
          </p:nvPr>
        </p:nvSpPr>
        <p:spPr/>
        <p:txBody>
          <a:bodyPr/>
          <a:lstStyle/>
          <a:p>
            <a:fld id="{69BC220D-3A57-4480-B87A-D455A80C4121}" type="slidenum">
              <a:rPr lang="en-GB" smtClean="0"/>
              <a:t>2</a:t>
            </a:fld>
            <a:endParaRPr lang="en-GB" dirty="0"/>
          </a:p>
        </p:txBody>
      </p:sp>
      <p:sp>
        <p:nvSpPr>
          <p:cNvPr id="2" name="Title 1">
            <a:extLst>
              <a:ext uri="{FF2B5EF4-FFF2-40B4-BE49-F238E27FC236}">
                <a16:creationId xmlns:a16="http://schemas.microsoft.com/office/drawing/2014/main" id="{BAB8D2FF-C883-EC81-4EA9-EAB180A96148}"/>
              </a:ext>
            </a:extLst>
          </p:cNvPr>
          <p:cNvSpPr txBox="1">
            <a:spLocks/>
          </p:cNvSpPr>
          <p:nvPr/>
        </p:nvSpPr>
        <p:spPr>
          <a:xfrm>
            <a:off x="2001000" y="365126"/>
            <a:ext cx="9787812" cy="651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Agenda</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05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Diagram 4">
            <a:extLst>
              <a:ext uri="{FF2B5EF4-FFF2-40B4-BE49-F238E27FC236}">
                <a16:creationId xmlns:a16="http://schemas.microsoft.com/office/drawing/2014/main" id="{1771630E-16FB-4F80-8FCE-A1F164E5CBDE}"/>
              </a:ext>
            </a:extLst>
          </p:cNvPr>
          <p:cNvGraphicFramePr/>
          <p:nvPr>
            <p:extLst>
              <p:ext uri="{D42A27DB-BD31-4B8C-83A1-F6EECF244321}">
                <p14:modId xmlns:p14="http://schemas.microsoft.com/office/powerpoint/2010/main" val="1595971090"/>
              </p:ext>
            </p:extLst>
          </p:nvPr>
        </p:nvGraphicFramePr>
        <p:xfrm>
          <a:off x="2032000" y="1611459"/>
          <a:ext cx="8128000" cy="4674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C70DD13D-F31C-FF22-EE81-DD47974A9AF3}"/>
              </a:ext>
            </a:extLst>
          </p:cNvPr>
          <p:cNvSpPr txBox="1">
            <a:spLocks/>
          </p:cNvSpPr>
          <p:nvPr/>
        </p:nvSpPr>
        <p:spPr>
          <a:xfrm>
            <a:off x="2001000" y="365126"/>
            <a:ext cx="9787812" cy="651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 Aligned Objectives &amp; Policies</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588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CF80DCC7-9AD6-47D6-AD4D-F43404A89041}"/>
              </a:ext>
            </a:extLst>
          </p:cNvPr>
          <p:cNvSpPr txBox="1"/>
          <p:nvPr/>
        </p:nvSpPr>
        <p:spPr>
          <a:xfrm>
            <a:off x="1011000" y="1785270"/>
            <a:ext cx="10080000" cy="3739485"/>
          </a:xfrm>
          <a:prstGeom prst="rect">
            <a:avLst/>
          </a:prstGeom>
          <a:noFill/>
          <a:ln w="57150">
            <a:noFill/>
          </a:ln>
        </p:spPr>
        <p:txBody>
          <a:bodyPr wrap="square" rtlCol="0">
            <a:spAutoFit/>
          </a:bodyPr>
          <a:lstStyle/>
          <a:p>
            <a:pPr lvl="0">
              <a:spcAft>
                <a:spcPts val="1800"/>
              </a:spcAft>
            </a:pPr>
            <a:r>
              <a:rPr lang="en-GB" dirty="0">
                <a:latin typeface="Arial" panose="020B0604020202020204" pitchFamily="34" charset="0"/>
                <a:cs typeface="Arial" panose="020B0604020202020204" pitchFamily="34" charset="0"/>
              </a:rPr>
              <a:t>The Tax Advisers’ Benevolent Fund is for the relief of hardship for past and present members of the ATT and the CIOT and their dependents. Under its policies this includes supporting the cost of tax education for those who cannot afford it.  </a:t>
            </a:r>
          </a:p>
          <a:p>
            <a:pPr lvl="0">
              <a:spcAft>
                <a:spcPts val="1800"/>
              </a:spcAft>
            </a:pPr>
            <a:r>
              <a:rPr lang="en-GB" dirty="0">
                <a:latin typeface="Arial" panose="020B0604020202020204" pitchFamily="34" charset="0"/>
                <a:cs typeface="Arial" panose="020B0604020202020204" pitchFamily="34" charset="0"/>
              </a:rPr>
              <a:t>TABF’s provisional figures for Tax Education Grants and Bursaries awarded in FYE 30 June 2026 are as follows: </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ATT -- £8,031</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CTA -  £6,315</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ADIT Bursaries- £9,909 </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DITT Bursaries - £1,972</a:t>
            </a:r>
          </a:p>
        </p:txBody>
      </p:sp>
      <p:sp>
        <p:nvSpPr>
          <p:cNvPr id="5" name="Slide Number Placeholder 4">
            <a:extLst>
              <a:ext uri="{FF2B5EF4-FFF2-40B4-BE49-F238E27FC236}">
                <a16:creationId xmlns:a16="http://schemas.microsoft.com/office/drawing/2014/main" id="{10DBC26F-B739-40AF-92AD-C8B55D522291}"/>
              </a:ext>
            </a:extLst>
          </p:cNvPr>
          <p:cNvSpPr>
            <a:spLocks noGrp="1"/>
          </p:cNvSpPr>
          <p:nvPr>
            <p:ph type="sldNum" sz="quarter" idx="12"/>
          </p:nvPr>
        </p:nvSpPr>
        <p:spPr/>
        <p:txBody>
          <a:bodyPr/>
          <a:lstStyle/>
          <a:p>
            <a:fld id="{69BC220D-3A57-4480-B87A-D455A80C4121}" type="slidenum">
              <a:rPr lang="en-GB" smtClean="0"/>
              <a:t>4</a:t>
            </a:fld>
            <a:endParaRPr lang="en-GB" dirty="0"/>
          </a:p>
        </p:txBody>
      </p:sp>
      <p:sp>
        <p:nvSpPr>
          <p:cNvPr id="2" name="Title 1">
            <a:extLst>
              <a:ext uri="{FF2B5EF4-FFF2-40B4-BE49-F238E27FC236}">
                <a16:creationId xmlns:a16="http://schemas.microsoft.com/office/drawing/2014/main" id="{BAB8D2FF-C883-EC81-4EA9-EAB180A96148}"/>
              </a:ext>
            </a:extLst>
          </p:cNvPr>
          <p:cNvSpPr txBox="1">
            <a:spLocks/>
          </p:cNvSpPr>
          <p:nvPr/>
        </p:nvSpPr>
        <p:spPr>
          <a:xfrm>
            <a:off x="2001000" y="234000"/>
            <a:ext cx="9787812" cy="1035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Supporting Tax Training Together</a:t>
            </a:r>
          </a:p>
          <a:p>
            <a:r>
              <a:rPr lang="en-GB" sz="3600" b="1" dirty="0">
                <a:latin typeface="Arial" panose="020B0604020202020204" pitchFamily="34" charset="0"/>
                <a:cs typeface="Arial" panose="020B0604020202020204" pitchFamily="34" charset="0"/>
              </a:rPr>
              <a:t>Professional Qualifications</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61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9B2E48-7E2E-A47A-A81A-1C52C48313CA}"/>
            </a:ext>
          </a:extLst>
        </p:cNvPr>
        <p:cNvGrpSpPr/>
        <p:nvPr/>
      </p:nvGrpSpPr>
      <p:grpSpPr>
        <a:xfrm>
          <a:off x="0" y="0"/>
          <a:ext cx="0" cy="0"/>
          <a:chOff x="0" y="0"/>
          <a:chExt cx="0" cy="0"/>
        </a:xfrm>
      </p:grpSpPr>
      <p:pic>
        <p:nvPicPr>
          <p:cNvPr id="4" name="Picture 4" descr="Worshipful Company of Tax Advisers coat of arms">
            <a:hlinkClick r:id="rId3"/>
            <a:extLst>
              <a:ext uri="{FF2B5EF4-FFF2-40B4-BE49-F238E27FC236}">
                <a16:creationId xmlns:a16="http://schemas.microsoft.com/office/drawing/2014/main" id="{455ED23A-47E7-E187-C577-6ECED4932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4AD27D-9460-0EDD-9CF6-BAA82454F260}"/>
              </a:ext>
            </a:extLst>
          </p:cNvPr>
          <p:cNvSpPr txBox="1"/>
          <p:nvPr/>
        </p:nvSpPr>
        <p:spPr>
          <a:xfrm>
            <a:off x="995550" y="1785271"/>
            <a:ext cx="10095450" cy="1938992"/>
          </a:xfrm>
          <a:prstGeom prst="rect">
            <a:avLst/>
          </a:prstGeom>
          <a:noFill/>
          <a:ln w="57150">
            <a:noFill/>
          </a:ln>
        </p:spPr>
        <p:txBody>
          <a:bodyPr wrap="square" rtlCol="0">
            <a:spAutoFit/>
          </a:bodyPr>
          <a:lstStyle/>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We’re proud to have given a 3 year commitment to the CIOT’s Returners to Work Initiative</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£5,000 p.a. 2025 to 2027 inclusive</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We understand from your own EDI feedback that initially awareness and take up was low but we are pleased to learn that following your Webinar in March awareness has increased and more applications for the program have been received. </a:t>
            </a:r>
          </a:p>
        </p:txBody>
      </p:sp>
      <p:sp>
        <p:nvSpPr>
          <p:cNvPr id="5" name="Slide Number Placeholder 4">
            <a:extLst>
              <a:ext uri="{FF2B5EF4-FFF2-40B4-BE49-F238E27FC236}">
                <a16:creationId xmlns:a16="http://schemas.microsoft.com/office/drawing/2014/main" id="{D47E2EDE-F203-AD7D-8873-EE2A045FED58}"/>
              </a:ext>
            </a:extLst>
          </p:cNvPr>
          <p:cNvSpPr>
            <a:spLocks noGrp="1"/>
          </p:cNvSpPr>
          <p:nvPr>
            <p:ph type="sldNum" sz="quarter" idx="12"/>
          </p:nvPr>
        </p:nvSpPr>
        <p:spPr/>
        <p:txBody>
          <a:bodyPr/>
          <a:lstStyle/>
          <a:p>
            <a:fld id="{69BC220D-3A57-4480-B87A-D455A80C4121}" type="slidenum">
              <a:rPr lang="en-GB" smtClean="0"/>
              <a:t>5</a:t>
            </a:fld>
            <a:endParaRPr lang="en-GB" dirty="0"/>
          </a:p>
        </p:txBody>
      </p:sp>
      <p:sp>
        <p:nvSpPr>
          <p:cNvPr id="2" name="Title 1">
            <a:extLst>
              <a:ext uri="{FF2B5EF4-FFF2-40B4-BE49-F238E27FC236}">
                <a16:creationId xmlns:a16="http://schemas.microsoft.com/office/drawing/2014/main" id="{092E0D90-5741-284D-2616-5A62105D184C}"/>
              </a:ext>
            </a:extLst>
          </p:cNvPr>
          <p:cNvSpPr txBox="1">
            <a:spLocks/>
          </p:cNvSpPr>
          <p:nvPr/>
        </p:nvSpPr>
        <p:spPr>
          <a:xfrm>
            <a:off x="2001000" y="234000"/>
            <a:ext cx="9787812" cy="1035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Supporting Tax Training Together Cont.</a:t>
            </a:r>
          </a:p>
          <a:p>
            <a:r>
              <a:rPr lang="en-GB" sz="3600" b="1" dirty="0">
                <a:latin typeface="Arial" panose="020B0604020202020204" pitchFamily="34" charset="0"/>
                <a:cs typeface="Arial" panose="020B0604020202020204" pitchFamily="34" charset="0"/>
              </a:rPr>
              <a:t>Returners 2 Work Initiative</a:t>
            </a:r>
            <a:endParaRPr lang="en-GB" sz="3600" dirty="0">
              <a:latin typeface="Arial" panose="020B0604020202020204" pitchFamily="34" charset="0"/>
              <a:cs typeface="Arial" panose="020B0604020202020204" pitchFamily="34" charset="0"/>
            </a:endParaRPr>
          </a:p>
        </p:txBody>
      </p:sp>
      <p:pic>
        <p:nvPicPr>
          <p:cNvPr id="11" name="Picture 10" descr="A group of people discussing work in conference room meeting">
            <a:extLst>
              <a:ext uri="{FF2B5EF4-FFF2-40B4-BE49-F238E27FC236}">
                <a16:creationId xmlns:a16="http://schemas.microsoft.com/office/drawing/2014/main" id="{AF75A7D0-9C1C-9659-0105-17F1A30E4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50" y="3901086"/>
            <a:ext cx="3330000" cy="2217832"/>
          </a:xfrm>
          <a:prstGeom prst="rect">
            <a:avLst/>
          </a:prstGeom>
        </p:spPr>
      </p:pic>
    </p:spTree>
    <p:extLst>
      <p:ext uri="{BB962C8B-B14F-4D97-AF65-F5344CB8AC3E}">
        <p14:creationId xmlns:p14="http://schemas.microsoft.com/office/powerpoint/2010/main" val="325967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CF80DCC7-9AD6-47D6-AD4D-F43404A89041}"/>
              </a:ext>
            </a:extLst>
          </p:cNvPr>
          <p:cNvSpPr txBox="1"/>
          <p:nvPr/>
        </p:nvSpPr>
        <p:spPr>
          <a:xfrm>
            <a:off x="995550" y="1785271"/>
            <a:ext cx="10095450" cy="3000822"/>
          </a:xfrm>
          <a:prstGeom prst="rect">
            <a:avLst/>
          </a:prstGeom>
          <a:noFill/>
          <a:ln w="57150">
            <a:noFill/>
          </a:ln>
        </p:spPr>
        <p:txBody>
          <a:bodyPr wrap="square" rtlCol="0">
            <a:spAutoFit/>
          </a:bodyPr>
          <a:lstStyle/>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The</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LSL aims to promote support for schools in the Greater London area by Livery Companies &amp; their members, helping to prepare young people for the world of work</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The LSL acts as a link between schools in need of help and members of the Livery who wish to offer assistance in any form</a:t>
            </a:r>
          </a:p>
          <a:p>
            <a:pPr marL="34290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The LSL’s mission is to assist children from less advantaged backgrounds to receive an enhanced educational experience at school &amp; to have their personal aspirations raised, thereby increasing their employability and career options</a:t>
            </a:r>
          </a:p>
          <a:p>
            <a:pPr marL="34290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WCTA is an active member of the LSL</a:t>
            </a:r>
            <a:endParaRPr lang="en-GB"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0DBC26F-B739-40AF-92AD-C8B55D522291}"/>
              </a:ext>
            </a:extLst>
          </p:cNvPr>
          <p:cNvSpPr>
            <a:spLocks noGrp="1"/>
          </p:cNvSpPr>
          <p:nvPr>
            <p:ph type="sldNum" sz="quarter" idx="12"/>
          </p:nvPr>
        </p:nvSpPr>
        <p:spPr/>
        <p:txBody>
          <a:bodyPr/>
          <a:lstStyle/>
          <a:p>
            <a:fld id="{69BC220D-3A57-4480-B87A-D455A80C4121}" type="slidenum">
              <a:rPr lang="en-GB" smtClean="0"/>
              <a:t>6</a:t>
            </a:fld>
            <a:endParaRPr lang="en-GB" dirty="0"/>
          </a:p>
        </p:txBody>
      </p:sp>
      <p:sp>
        <p:nvSpPr>
          <p:cNvPr id="2" name="Title 1">
            <a:extLst>
              <a:ext uri="{FF2B5EF4-FFF2-40B4-BE49-F238E27FC236}">
                <a16:creationId xmlns:a16="http://schemas.microsoft.com/office/drawing/2014/main" id="{BAB8D2FF-C883-EC81-4EA9-EAB180A96148}"/>
              </a:ext>
            </a:extLst>
          </p:cNvPr>
          <p:cNvSpPr txBox="1">
            <a:spLocks/>
          </p:cNvSpPr>
          <p:nvPr/>
        </p:nvSpPr>
        <p:spPr>
          <a:xfrm>
            <a:off x="2001000" y="365126"/>
            <a:ext cx="9787812" cy="651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The Livery Schools Link (LSL)</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128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CF80DCC7-9AD6-47D6-AD4D-F43404A89041}"/>
              </a:ext>
            </a:extLst>
          </p:cNvPr>
          <p:cNvSpPr txBox="1"/>
          <p:nvPr/>
        </p:nvSpPr>
        <p:spPr>
          <a:xfrm>
            <a:off x="995550" y="1785271"/>
            <a:ext cx="10095450" cy="3000821"/>
          </a:xfrm>
          <a:prstGeom prst="rect">
            <a:avLst/>
          </a:prstGeom>
          <a:noFill/>
          <a:ln w="57150">
            <a:noFill/>
          </a:ln>
        </p:spPr>
        <p:txBody>
          <a:bodyPr wrap="square" rtlCol="0">
            <a:spAutoFit/>
          </a:bodyPr>
          <a:lstStyle/>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The</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London Careers Fair takes place annually at the Guildhall &amp; is supported by the Lady Mayor</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The LSL has organised and run the Livery Showcase during the Careers Fair for a number of years</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WCTA, partnering with the ATT &amp; the CIOT, has taken part for 4 years (2023, 2024, 2025. 2026)</a:t>
            </a:r>
          </a:p>
          <a:p>
            <a:pPr marL="342900" lvl="0" indent="-342900">
              <a:spcAft>
                <a:spcPts val="1800"/>
              </a:spcAft>
              <a:buFont typeface="Arial" panose="020B0604020202020204" pitchFamily="34" charset="0"/>
              <a:buChar char="•"/>
            </a:pPr>
            <a:r>
              <a:rPr lang="en-GB" dirty="0">
                <a:latin typeface="Arial" panose="020B0604020202020204" pitchFamily="34" charset="0"/>
                <a:cs typeface="Arial" panose="020B0604020202020204" pitchFamily="34" charset="0"/>
              </a:rPr>
              <a:t>All 3 organisations have exhibited at the senior school day. WCTA also exhibited at the primary school day in 2025 and 2026.</a:t>
            </a:r>
            <a:endParaRPr lang="en-GB"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0DBC26F-B739-40AF-92AD-C8B55D522291}"/>
              </a:ext>
            </a:extLst>
          </p:cNvPr>
          <p:cNvSpPr>
            <a:spLocks noGrp="1"/>
          </p:cNvSpPr>
          <p:nvPr>
            <p:ph type="sldNum" sz="quarter" idx="12"/>
          </p:nvPr>
        </p:nvSpPr>
        <p:spPr/>
        <p:txBody>
          <a:bodyPr/>
          <a:lstStyle/>
          <a:p>
            <a:fld id="{69BC220D-3A57-4480-B87A-D455A80C4121}" type="slidenum">
              <a:rPr lang="en-GB" smtClean="0"/>
              <a:t>7</a:t>
            </a:fld>
            <a:endParaRPr lang="en-GB" dirty="0"/>
          </a:p>
        </p:txBody>
      </p:sp>
      <p:sp>
        <p:nvSpPr>
          <p:cNvPr id="2" name="Title 1">
            <a:extLst>
              <a:ext uri="{FF2B5EF4-FFF2-40B4-BE49-F238E27FC236}">
                <a16:creationId xmlns:a16="http://schemas.microsoft.com/office/drawing/2014/main" id="{BAB8D2FF-C883-EC81-4EA9-EAB180A96148}"/>
              </a:ext>
            </a:extLst>
          </p:cNvPr>
          <p:cNvSpPr txBox="1">
            <a:spLocks/>
          </p:cNvSpPr>
          <p:nvPr/>
        </p:nvSpPr>
        <p:spPr>
          <a:xfrm>
            <a:off x="2001000" y="365126"/>
            <a:ext cx="9787812" cy="651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The Livery Schools Link (LSL) Cont.</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134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Diagram 4">
            <a:extLst>
              <a:ext uri="{FF2B5EF4-FFF2-40B4-BE49-F238E27FC236}">
                <a16:creationId xmlns:a16="http://schemas.microsoft.com/office/drawing/2014/main" id="{1771630E-16FB-4F80-8FCE-A1F164E5CBDE}"/>
              </a:ext>
            </a:extLst>
          </p:cNvPr>
          <p:cNvGraphicFramePr/>
          <p:nvPr>
            <p:extLst>
              <p:ext uri="{D42A27DB-BD31-4B8C-83A1-F6EECF244321}">
                <p14:modId xmlns:p14="http://schemas.microsoft.com/office/powerpoint/2010/main" val="725096518"/>
              </p:ext>
            </p:extLst>
          </p:nvPr>
        </p:nvGraphicFramePr>
        <p:xfrm>
          <a:off x="2032000" y="1611459"/>
          <a:ext cx="8128000" cy="4674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C70DD13D-F31C-FF22-EE81-DD47974A9AF3}"/>
              </a:ext>
            </a:extLst>
          </p:cNvPr>
          <p:cNvSpPr txBox="1">
            <a:spLocks/>
          </p:cNvSpPr>
          <p:nvPr/>
        </p:nvSpPr>
        <p:spPr>
          <a:xfrm>
            <a:off x="2001000" y="324000"/>
            <a:ext cx="9787812" cy="921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The Livery Schools Link (LSL) Cont.</a:t>
            </a:r>
            <a:endParaRPr lang="en-GB" sz="3600" dirty="0">
              <a:latin typeface="Arial" panose="020B0604020202020204" pitchFamily="34" charset="0"/>
              <a:cs typeface="Arial" panose="020B0604020202020204" pitchFamily="34" charset="0"/>
            </a:endParaRPr>
          </a:p>
          <a:p>
            <a:r>
              <a:rPr lang="en-GB" sz="3600" b="1" dirty="0">
                <a:latin typeface="Arial" panose="020B0604020202020204" pitchFamily="34" charset="0"/>
                <a:cs typeface="Arial" panose="020B0604020202020204" pitchFamily="34" charset="0"/>
              </a:rPr>
              <a:t>The numbers (2026)</a:t>
            </a:r>
            <a:endParaRPr lang="en-GB" sz="3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142F031-1292-032F-9A33-AE485566CB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1000" y="2124000"/>
            <a:ext cx="2520000" cy="1395000"/>
          </a:xfrm>
          <a:prstGeom prst="rect">
            <a:avLst/>
          </a:prstGeom>
        </p:spPr>
      </p:pic>
    </p:spTree>
    <p:extLst>
      <p:ext uri="{BB962C8B-B14F-4D97-AF65-F5344CB8AC3E}">
        <p14:creationId xmlns:p14="http://schemas.microsoft.com/office/powerpoint/2010/main" val="2878262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orshipful Company of Tax Advisers coat of arm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65" y="105808"/>
            <a:ext cx="1170547" cy="117054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Diagram 4">
            <a:extLst>
              <a:ext uri="{FF2B5EF4-FFF2-40B4-BE49-F238E27FC236}">
                <a16:creationId xmlns:a16="http://schemas.microsoft.com/office/drawing/2014/main" id="{1771630E-16FB-4F80-8FCE-A1F164E5CBDE}"/>
              </a:ext>
            </a:extLst>
          </p:cNvPr>
          <p:cNvGraphicFramePr/>
          <p:nvPr>
            <p:extLst>
              <p:ext uri="{D42A27DB-BD31-4B8C-83A1-F6EECF244321}">
                <p14:modId xmlns:p14="http://schemas.microsoft.com/office/powerpoint/2010/main" val="336218276"/>
              </p:ext>
            </p:extLst>
          </p:nvPr>
        </p:nvGraphicFramePr>
        <p:xfrm>
          <a:off x="2032000" y="1359000"/>
          <a:ext cx="8128000" cy="49270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C70DD13D-F31C-FF22-EE81-DD47974A9AF3}"/>
              </a:ext>
            </a:extLst>
          </p:cNvPr>
          <p:cNvSpPr txBox="1">
            <a:spLocks/>
          </p:cNvSpPr>
          <p:nvPr/>
        </p:nvSpPr>
        <p:spPr>
          <a:xfrm>
            <a:off x="2001000" y="324000"/>
            <a:ext cx="9787812" cy="921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The Livery Schools Link (LSL) Cont.</a:t>
            </a:r>
            <a:endParaRPr lang="en-GB" sz="3600" dirty="0">
              <a:latin typeface="Arial" panose="020B0604020202020204" pitchFamily="34" charset="0"/>
              <a:cs typeface="Arial" panose="020B0604020202020204" pitchFamily="34" charset="0"/>
            </a:endParaRPr>
          </a:p>
          <a:p>
            <a:r>
              <a:rPr lang="en-GB" sz="3600" b="1" dirty="0">
                <a:latin typeface="Arial" panose="020B0604020202020204" pitchFamily="34" charset="0"/>
                <a:cs typeface="Arial" panose="020B0604020202020204" pitchFamily="34" charset="0"/>
              </a:rPr>
              <a:t>The costs (2026)</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761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31765</TotalTime>
  <Words>991</Words>
  <Application>Microsoft Macintosh PowerPoint</Application>
  <PresentationFormat>Widescreen</PresentationFormat>
  <Paragraphs>130</Paragraphs>
  <Slides>13</Slides>
  <Notes>13</Notes>
  <HiddenSlides>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Complementary Activities by WCTA &amp; its Charities</vt:lpstr>
      <vt:lpstr>PowerPoint Presentation</vt:lpstr>
    </vt:vector>
  </TitlesOfParts>
  <Company>Ernst &amp; Young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Peppitt</dc:creator>
  <cp:lastModifiedBy>Lorraine Parkin</cp:lastModifiedBy>
  <cp:revision>338</cp:revision>
  <cp:lastPrinted>2024-04-23T15:42:01Z</cp:lastPrinted>
  <dcterms:created xsi:type="dcterms:W3CDTF">2016-09-30T16:19:30Z</dcterms:created>
  <dcterms:modified xsi:type="dcterms:W3CDTF">2026-05-08T15:52:38Z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Version 1.0</vt:lpwstr>
  </property>
  <property fmtid="{D5CDD505-2E9C-101B-9397-08002B2CF9AE}" pid="4" name="WppReportDraft">
    <vt:lpwstr>(Draft)</vt:lpwstr>
  </property>
  <property fmtid="{D5CDD505-2E9C-101B-9397-08002B2CF9AE}" pid="5" name="WppReportCurrencySymbol">
    <vt:lpwstr>£</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WppReportPropertiesLastWrittenToDocument">
    <vt:filetime>2022-03-07T16:16:23Z</vt:filetime>
  </property>
</Properties>
</file>